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27"/>
  </p:notesMasterIdLst>
  <p:handoutMasterIdLst>
    <p:handoutMasterId r:id="rId28"/>
  </p:handoutMasterIdLst>
  <p:sldIdLst>
    <p:sldId id="266" r:id="rId2"/>
    <p:sldId id="273" r:id="rId3"/>
    <p:sldId id="274" r:id="rId4"/>
    <p:sldId id="275" r:id="rId5"/>
    <p:sldId id="276" r:id="rId6"/>
    <p:sldId id="277" r:id="rId7"/>
    <p:sldId id="278" r:id="rId8"/>
    <p:sldId id="279" r:id="rId9"/>
    <p:sldId id="282" r:id="rId10"/>
    <p:sldId id="283" r:id="rId11"/>
    <p:sldId id="285" r:id="rId12"/>
    <p:sldId id="286" r:id="rId13"/>
    <p:sldId id="287" r:id="rId14"/>
    <p:sldId id="295" r:id="rId15"/>
    <p:sldId id="288" r:id="rId16"/>
    <p:sldId id="296" r:id="rId17"/>
    <p:sldId id="297" r:id="rId18"/>
    <p:sldId id="289" r:id="rId19"/>
    <p:sldId id="290" r:id="rId20"/>
    <p:sldId id="298" r:id="rId21"/>
    <p:sldId id="291" r:id="rId22"/>
    <p:sldId id="292" r:id="rId23"/>
    <p:sldId id="299" r:id="rId24"/>
    <p:sldId id="302" r:id="rId25"/>
    <p:sldId id="293" r:id="rId26"/>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81F7A0"/>
    <a:srgbClr val="62FE69"/>
    <a:srgbClr val="EDFF81"/>
    <a:srgbClr val="EDFF53"/>
    <a:srgbClr val="EAFE2A"/>
    <a:srgbClr val="E6FF53"/>
    <a:srgbClr val="FEEA2A"/>
    <a:srgbClr val="213A71"/>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2" autoAdjust="0"/>
    <p:restoredTop sz="94675" autoAdjust="0"/>
  </p:normalViewPr>
  <p:slideViewPr>
    <p:cSldViewPr>
      <p:cViewPr varScale="1">
        <p:scale>
          <a:sx n="80" d="100"/>
          <a:sy n="80" d="100"/>
        </p:scale>
        <p:origin x="-25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318" y="-108"/>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5B5F56E-5205-439E-86EE-6349B7AA0437}" type="datetimeFigureOut">
              <a:rPr lang="ru-RU"/>
              <a:pPr>
                <a:defRPr/>
              </a:pPr>
              <a:t>28.09.2018</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5D942CD-C84E-4AA3-AB66-F8E55DE6E26C}"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89204D4-F49B-4E62-8041-7BF8D5B57AF8}" type="datetimeFigureOut">
              <a:rPr lang="ru-RU"/>
              <a:pPr>
                <a:defRPr/>
              </a:pPr>
              <a:t>28.09.2018</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E8026D9-B084-4735-8928-AA1AE73F084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63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8C629E-448C-458D-A526-F268189067E6}"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4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51BC07-B2BD-4472-AAC0-B9E17AECB01E}" type="slidenum">
              <a:rPr lang="ru-RU"/>
              <a:pPr fontAlgn="base">
                <a:spcBef>
                  <a:spcPct val="0"/>
                </a:spcBef>
                <a:spcAft>
                  <a:spcPct val="0"/>
                </a:spcAft>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p:cNvSpPr>
          <p:nvPr>
            <p:ph type="sldImg"/>
          </p:nvPr>
        </p:nvSpPr>
        <p:spPr bwMode="auto">
          <a:noFill/>
          <a:ln>
            <a:solidFill>
              <a:srgbClr val="000000"/>
            </a:solidFill>
            <a:miter lim="800000"/>
            <a:headEnd/>
            <a:tailEnd/>
          </a:ln>
        </p:spPr>
      </p:sp>
      <p:sp>
        <p:nvSpPr>
          <p:cNvPr id="3686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68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17A445-C88D-4B2F-B039-593396CC72EC}" type="slidenum">
              <a:rPr lang="ru-RU"/>
              <a:pPr fontAlgn="base">
                <a:spcBef>
                  <a:spcPct val="0"/>
                </a:spcBef>
                <a:spcAft>
                  <a:spcPct val="0"/>
                </a:spcAft>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p:cNvSpPr>
          <p:nvPr>
            <p:ph type="sldImg"/>
          </p:nvPr>
        </p:nvSpPr>
        <p:spPr bwMode="auto">
          <a:noFill/>
          <a:ln>
            <a:solidFill>
              <a:srgbClr val="000000"/>
            </a:solidFill>
            <a:miter lim="800000"/>
            <a:headEnd/>
            <a:tailEnd/>
          </a:ln>
        </p:spPr>
      </p:sp>
      <p:sp>
        <p:nvSpPr>
          <p:cNvPr id="3891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891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DC23F2-43A6-4243-B262-54A15521183D}" type="slidenum">
              <a:rPr lang="ru-RU"/>
              <a:pPr fontAlgn="base">
                <a:spcBef>
                  <a:spcPct val="0"/>
                </a:spcBef>
                <a:spcAft>
                  <a:spcPct val="0"/>
                </a:spcAft>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p:cNvSpPr>
          <p:nvPr>
            <p:ph type="sldImg"/>
          </p:nvPr>
        </p:nvSpPr>
        <p:spPr bwMode="auto">
          <a:noFill/>
          <a:ln>
            <a:solidFill>
              <a:srgbClr val="000000"/>
            </a:solidFill>
            <a:miter lim="800000"/>
            <a:headEnd/>
            <a:tailEnd/>
          </a:ln>
        </p:spPr>
      </p:sp>
      <p:sp>
        <p:nvSpPr>
          <p:cNvPr id="409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09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F01586-3AB8-416E-9B16-7765F9C124FD}" type="slidenum">
              <a:rPr lang="ru-RU"/>
              <a:pPr fontAlgn="base">
                <a:spcBef>
                  <a:spcPct val="0"/>
                </a:spcBef>
                <a:spcAft>
                  <a:spcPct val="0"/>
                </a:spcAft>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p:cNvSpPr>
          <p:nvPr>
            <p:ph type="sldImg"/>
          </p:nvPr>
        </p:nvSpPr>
        <p:spPr bwMode="auto">
          <a:noFill/>
          <a:ln>
            <a:solidFill>
              <a:srgbClr val="000000"/>
            </a:solidFill>
            <a:miter lim="800000"/>
            <a:headEnd/>
            <a:tailEnd/>
          </a:ln>
        </p:spPr>
      </p:sp>
      <p:sp>
        <p:nvSpPr>
          <p:cNvPr id="430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30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7F390D-0C31-4C79-9074-D83C408E44EC}" type="slidenum">
              <a:rPr lang="ru-RU"/>
              <a:pPr fontAlgn="base">
                <a:spcBef>
                  <a:spcPct val="0"/>
                </a:spcBef>
                <a:spcAft>
                  <a:spcPct val="0"/>
                </a:spcAft>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p:cNvSpPr>
          <p:nvPr>
            <p:ph type="sldImg"/>
          </p:nvPr>
        </p:nvSpPr>
        <p:spPr bwMode="auto">
          <a:noFill/>
          <a:ln>
            <a:solidFill>
              <a:srgbClr val="000000"/>
            </a:solidFill>
            <a:miter lim="800000"/>
            <a:headEnd/>
            <a:tailEnd/>
          </a:ln>
        </p:spPr>
      </p:sp>
      <p:sp>
        <p:nvSpPr>
          <p:cNvPr id="450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50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A49F4B-551E-440B-8D23-6A0B5E498996}" type="slidenum">
              <a:rPr lang="ru-RU"/>
              <a:pPr fontAlgn="base">
                <a:spcBef>
                  <a:spcPct val="0"/>
                </a:spcBef>
                <a:spcAft>
                  <a:spcPct val="0"/>
                </a:spcAft>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раз слайда 1"/>
          <p:cNvSpPr>
            <a:spLocks noGrp="1" noRot="1" noChangeAspect="1"/>
          </p:cNvSpPr>
          <p:nvPr>
            <p:ph type="sldImg"/>
          </p:nvPr>
        </p:nvSpPr>
        <p:spPr bwMode="auto">
          <a:noFill/>
          <a:ln>
            <a:solidFill>
              <a:srgbClr val="000000"/>
            </a:solidFill>
            <a:miter lim="800000"/>
            <a:headEnd/>
            <a:tailEnd/>
          </a:ln>
        </p:spPr>
      </p:sp>
      <p:sp>
        <p:nvSpPr>
          <p:cNvPr id="471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71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C8C3F4-CEA5-4848-8242-C29F3ECBA0EC}" type="slidenum">
              <a:rPr lang="ru-RU"/>
              <a:pPr fontAlgn="base">
                <a:spcBef>
                  <a:spcPct val="0"/>
                </a:spcBef>
                <a:spcAft>
                  <a:spcPct val="0"/>
                </a:spcAft>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Образ слайда 1"/>
          <p:cNvSpPr>
            <a:spLocks noGrp="1" noRot="1" noChangeAspect="1"/>
          </p:cNvSpPr>
          <p:nvPr>
            <p:ph type="sldImg"/>
          </p:nvPr>
        </p:nvSpPr>
        <p:spPr bwMode="auto">
          <a:noFill/>
          <a:ln>
            <a:solidFill>
              <a:srgbClr val="000000"/>
            </a:solidFill>
            <a:miter lim="800000"/>
            <a:headEnd/>
            <a:tailEnd/>
          </a:ln>
        </p:spPr>
      </p:sp>
      <p:sp>
        <p:nvSpPr>
          <p:cNvPr id="491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91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86932A-5757-402E-BB25-4041A57C95FE}" type="slidenum">
              <a:rPr lang="ru-RU"/>
              <a:pPr fontAlgn="base">
                <a:spcBef>
                  <a:spcPct val="0"/>
                </a:spcBef>
                <a:spcAft>
                  <a:spcPct val="0"/>
                </a:spcAft>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Образ слайда 1"/>
          <p:cNvSpPr>
            <a:spLocks noGrp="1" noRot="1" noChangeAspect="1"/>
          </p:cNvSpPr>
          <p:nvPr>
            <p:ph type="sldImg"/>
          </p:nvPr>
        </p:nvSpPr>
        <p:spPr bwMode="auto">
          <a:noFill/>
          <a:ln>
            <a:solidFill>
              <a:srgbClr val="000000"/>
            </a:solidFill>
            <a:miter lim="800000"/>
            <a:headEnd/>
            <a:tailEnd/>
          </a:ln>
        </p:spPr>
      </p:sp>
      <p:sp>
        <p:nvSpPr>
          <p:cNvPr id="512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12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CA358C-AFED-4C16-B98E-BB24B2C96AD8}" type="slidenum">
              <a:rPr lang="ru-RU"/>
              <a:pPr fontAlgn="base">
                <a:spcBef>
                  <a:spcPct val="0"/>
                </a:spcBef>
                <a:spcAft>
                  <a:spcPct val="0"/>
                </a:spcAft>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Образ слайда 1"/>
          <p:cNvSpPr>
            <a:spLocks noGrp="1" noRot="1" noChangeAspect="1"/>
          </p:cNvSpPr>
          <p:nvPr>
            <p:ph type="sldImg"/>
          </p:nvPr>
        </p:nvSpPr>
        <p:spPr bwMode="auto">
          <a:noFill/>
          <a:ln>
            <a:solidFill>
              <a:srgbClr val="000000"/>
            </a:solidFill>
            <a:miter lim="800000"/>
            <a:headEnd/>
            <a:tailEnd/>
          </a:ln>
        </p:spPr>
      </p:sp>
      <p:sp>
        <p:nvSpPr>
          <p:cNvPr id="532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32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7F7498-D64C-4D7D-8335-7812FE5A2A1F}" type="slidenum">
              <a:rPr lang="ru-RU"/>
              <a:pPr fontAlgn="base">
                <a:spcBef>
                  <a:spcPct val="0"/>
                </a:spcBef>
                <a:spcAft>
                  <a:spcPct val="0"/>
                </a:spcAft>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p:cNvSpPr>
          <p:nvPr>
            <p:ph type="sldImg"/>
          </p:nvPr>
        </p:nvSpPr>
        <p:spPr bwMode="auto">
          <a:noFill/>
          <a:ln>
            <a:solidFill>
              <a:srgbClr val="000000"/>
            </a:solidFill>
            <a:miter lim="800000"/>
            <a:headEnd/>
            <a:tailEnd/>
          </a:ln>
        </p:spPr>
      </p:sp>
      <p:sp>
        <p:nvSpPr>
          <p:cNvPr id="1843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84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C19CB2-FAC4-4041-986E-5EC22FE91A8E}" type="slidenum">
              <a:rPr lang="ru-RU"/>
              <a:pPr fontAlgn="base">
                <a:spcBef>
                  <a:spcPct val="0"/>
                </a:spcBef>
                <a:spcAft>
                  <a:spcPct val="0"/>
                </a:spcAft>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Образ слайда 1"/>
          <p:cNvSpPr>
            <a:spLocks noGrp="1" noRot="1" noChangeAspect="1"/>
          </p:cNvSpPr>
          <p:nvPr>
            <p:ph type="sldImg"/>
          </p:nvPr>
        </p:nvSpPr>
        <p:spPr bwMode="auto">
          <a:noFill/>
          <a:ln>
            <a:solidFill>
              <a:srgbClr val="000000"/>
            </a:solidFill>
            <a:miter lim="800000"/>
            <a:headEnd/>
            <a:tailEnd/>
          </a:ln>
        </p:spPr>
      </p:sp>
      <p:sp>
        <p:nvSpPr>
          <p:cNvPr id="552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52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42C1E8-C58E-4EF8-BF23-19CF641CAE2A}" type="slidenum">
              <a:rPr lang="ru-RU"/>
              <a:pPr fontAlgn="base">
                <a:spcBef>
                  <a:spcPct val="0"/>
                </a:spcBef>
                <a:spcAft>
                  <a:spcPct val="0"/>
                </a:spcAft>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Образ слайда 1"/>
          <p:cNvSpPr>
            <a:spLocks noGrp="1" noRot="1" noChangeAspect="1"/>
          </p:cNvSpPr>
          <p:nvPr>
            <p:ph type="sldImg"/>
          </p:nvPr>
        </p:nvSpPr>
        <p:spPr bwMode="auto">
          <a:noFill/>
          <a:ln>
            <a:solidFill>
              <a:srgbClr val="000000"/>
            </a:solidFill>
            <a:miter lim="800000"/>
            <a:headEnd/>
            <a:tailEnd/>
          </a:ln>
        </p:spPr>
      </p:sp>
      <p:sp>
        <p:nvSpPr>
          <p:cNvPr id="573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73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1A99C1-AB90-4DF1-AB02-69EEE2663DA5}" type="slidenum">
              <a:rPr lang="ru-RU"/>
              <a:pPr fontAlgn="base">
                <a:spcBef>
                  <a:spcPct val="0"/>
                </a:spcBef>
                <a:spcAft>
                  <a:spcPct val="0"/>
                </a:spcAft>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Образ слайда 1"/>
          <p:cNvSpPr>
            <a:spLocks noGrp="1" noRot="1" noChangeAspect="1"/>
          </p:cNvSpPr>
          <p:nvPr>
            <p:ph type="sldImg"/>
          </p:nvPr>
        </p:nvSpPr>
        <p:spPr bwMode="auto">
          <a:noFill/>
          <a:ln>
            <a:solidFill>
              <a:srgbClr val="000000"/>
            </a:solidFill>
            <a:miter lim="800000"/>
            <a:headEnd/>
            <a:tailEnd/>
          </a:ln>
        </p:spPr>
      </p:sp>
      <p:sp>
        <p:nvSpPr>
          <p:cNvPr id="593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93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F746EB-6819-4D15-8975-83AE0020E11F}" type="slidenum">
              <a:rPr lang="ru-RU"/>
              <a:pPr fontAlgn="base">
                <a:spcBef>
                  <a:spcPct val="0"/>
                </a:spcBef>
                <a:spcAft>
                  <a:spcPct val="0"/>
                </a:spcAft>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Образ слайда 1"/>
          <p:cNvSpPr>
            <a:spLocks noGrp="1" noRot="1" noChangeAspect="1"/>
          </p:cNvSpPr>
          <p:nvPr>
            <p:ph type="sldImg"/>
          </p:nvPr>
        </p:nvSpPr>
        <p:spPr bwMode="auto">
          <a:noFill/>
          <a:ln>
            <a:solidFill>
              <a:srgbClr val="000000"/>
            </a:solidFill>
            <a:miter lim="800000"/>
            <a:headEnd/>
            <a:tailEnd/>
          </a:ln>
        </p:spPr>
      </p:sp>
      <p:sp>
        <p:nvSpPr>
          <p:cNvPr id="614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614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D6E74B-0CFE-4166-BA03-43C90C2B9A67}" type="slidenum">
              <a:rPr lang="ru-RU"/>
              <a:pPr fontAlgn="base">
                <a:spcBef>
                  <a:spcPct val="0"/>
                </a:spcBef>
                <a:spcAft>
                  <a:spcPct val="0"/>
                </a:spcAft>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Образ слайда 1"/>
          <p:cNvSpPr>
            <a:spLocks noGrp="1" noRot="1" noChangeAspect="1"/>
          </p:cNvSpPr>
          <p:nvPr>
            <p:ph type="sldImg"/>
          </p:nvPr>
        </p:nvSpPr>
        <p:spPr bwMode="auto">
          <a:noFill/>
          <a:ln>
            <a:solidFill>
              <a:srgbClr val="000000"/>
            </a:solidFill>
            <a:miter lim="800000"/>
            <a:headEnd/>
            <a:tailEnd/>
          </a:ln>
        </p:spPr>
      </p:sp>
      <p:sp>
        <p:nvSpPr>
          <p:cNvPr id="634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634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DE73F4-0253-4EAE-9EDA-191B95D09873}" type="slidenum">
              <a:rPr lang="ru-RU"/>
              <a:pPr fontAlgn="base">
                <a:spcBef>
                  <a:spcPct val="0"/>
                </a:spcBef>
                <a:spcAft>
                  <a:spcPct val="0"/>
                </a:spcAft>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Образ слайда 1"/>
          <p:cNvSpPr>
            <a:spLocks noGrp="1" noRot="1" noChangeAspect="1"/>
          </p:cNvSpPr>
          <p:nvPr>
            <p:ph type="sldImg"/>
          </p:nvPr>
        </p:nvSpPr>
        <p:spPr bwMode="auto">
          <a:noFill/>
          <a:ln>
            <a:solidFill>
              <a:srgbClr val="000000"/>
            </a:solidFill>
            <a:miter lim="800000"/>
            <a:headEnd/>
            <a:tailEnd/>
          </a:ln>
        </p:spPr>
      </p:sp>
      <p:sp>
        <p:nvSpPr>
          <p:cNvPr id="6553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655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B8B6B8-A03D-4ACD-A229-C059478D4CFA}" type="slidenum">
              <a:rPr lang="ru-RU"/>
              <a:pPr fontAlgn="base">
                <a:spcBef>
                  <a:spcPct val="0"/>
                </a:spcBef>
                <a:spcAft>
                  <a:spcPct val="0"/>
                </a:spcAft>
              </a:pPr>
              <a:t>25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p:cNvSpPr>
            <a:spLocks noGrp="1" noRot="1" noChangeAspect="1"/>
          </p:cNvSpPr>
          <p:nvPr>
            <p:ph type="sldImg"/>
          </p:nvPr>
        </p:nvSpPr>
        <p:spPr bwMode="auto">
          <a:noFill/>
          <a:ln>
            <a:solidFill>
              <a:srgbClr val="000000"/>
            </a:solidFill>
            <a:miter lim="800000"/>
            <a:headEnd/>
            <a:tailEnd/>
          </a:ln>
        </p:spPr>
      </p:sp>
      <p:sp>
        <p:nvSpPr>
          <p:cNvPr id="2048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048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8BF4FE-01C3-477D-863A-A343B1373D87}"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F98925-7120-4F6E-863B-5F22F2FCC7FD}"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p:cNvSpPr>
            <a:spLocks noGrp="1" noRot="1" noChangeAspect="1"/>
          </p:cNvSpPr>
          <p:nvPr>
            <p:ph type="sldImg"/>
          </p:nvPr>
        </p:nvSpPr>
        <p:spPr bwMode="auto">
          <a:noFill/>
          <a:ln>
            <a:solidFill>
              <a:srgbClr val="000000"/>
            </a:solidFill>
            <a:miter lim="800000"/>
            <a:headEnd/>
            <a:tailEnd/>
          </a:ln>
        </p:spPr>
      </p:sp>
      <p:sp>
        <p:nvSpPr>
          <p:cNvPr id="2457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457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3C7F0C-8397-4B55-BE48-A766D1ED5A6E}"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B06A10-248A-45B8-8EB2-540708C764B0}" type="slidenum">
              <a:rPr lang="ru-RU"/>
              <a:pPr fontAlgn="base">
                <a:spcBef>
                  <a:spcPct val="0"/>
                </a:spcBef>
                <a:spcAft>
                  <a:spcPct val="0"/>
                </a:spcAft>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867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5AA6D4-C613-40B1-950C-DB8BA935DCA4}" type="slidenum">
              <a:rPr lang="ru-RU"/>
              <a:pPr fontAlgn="base">
                <a:spcBef>
                  <a:spcPct val="0"/>
                </a:spcBef>
                <a:spcAft>
                  <a:spcPct val="0"/>
                </a:spcAft>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07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245E64-019B-4C2E-81D3-1AB99A4F6662}" type="slidenum">
              <a:rPr lang="ru-RU"/>
              <a:pPr fontAlgn="base">
                <a:spcBef>
                  <a:spcPct val="0"/>
                </a:spcBef>
                <a:spcAft>
                  <a:spcPct val="0"/>
                </a:spcAft>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2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ECAC09-9180-4EFB-A93F-3D3DB79E4788}" type="slidenum">
              <a:rPr lang="ru-RU"/>
              <a:pPr fontAlgn="base">
                <a:spcBef>
                  <a:spcPct val="0"/>
                </a:spcBef>
                <a:spcAft>
                  <a:spcPct val="0"/>
                </a:spcAft>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8A6A692D-EA65-437A-A6D1-56D5BA30AE6D}" type="datetimeFigureOut">
              <a:rPr lang="ru-RU"/>
              <a:pPr>
                <a:defRPr/>
              </a:pPr>
              <a:t>28.09.2018</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217D451B-F8CF-468E-9EC3-36C15A5DD27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57DA23E6-4D60-4B54-A554-71B86827750D}" type="datetimeFigureOut">
              <a:rPr lang="ru-RU"/>
              <a:pPr>
                <a:defRPr/>
              </a:pPr>
              <a:t>28.09.2018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7809741-0222-438C-9965-2D85E1743C3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D4C7737E-07DC-44CF-AB32-2CC63D7F22BE}" type="datetimeFigureOut">
              <a:rPr lang="ru-RU"/>
              <a:pPr>
                <a:defRPr/>
              </a:pPr>
              <a:t>28.09.2018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D0D1F4B-E132-4CF4-BD53-3AC0B4097C5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F86E7360-BFCA-42E1-BA51-1C229C052B21}" type="datetimeFigureOut">
              <a:rPr lang="ru-RU"/>
              <a:pPr>
                <a:defRPr/>
              </a:pPr>
              <a:t>28.09.2018</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F4476FE6-4053-47BF-985B-A3C52859588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D66CBF23-D513-4C35-A402-9340E4DE35FC}" type="datetimeFigureOut">
              <a:rPr lang="ru-RU"/>
              <a:pPr>
                <a:defRPr/>
              </a:pPr>
              <a:t>28.09.2018</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ACB075A0-3378-4B23-AFC7-7B35FA9777E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F9FA7BF8-18B6-43DD-8138-F20D6A01A9D9}" type="datetimeFigureOut">
              <a:rPr lang="ru-RU"/>
              <a:pPr>
                <a:defRPr/>
              </a:pPr>
              <a:t>28.09.2018</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FDB296F2-2B60-47FE-867E-6E92645CD12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66BBC359-53CB-4F6B-91D6-8481AF8DFC10}" type="datetimeFigureOut">
              <a:rPr lang="ru-RU"/>
              <a:pPr>
                <a:defRPr/>
              </a:pPr>
              <a:t>28.09.2018</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40D7FCC9-8D33-4166-9D66-051B9466896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BB9CBEE0-AACF-474D-AE1D-51816A0C5BDC}" type="datetimeFigureOut">
              <a:rPr lang="ru-RU"/>
              <a:pPr>
                <a:defRPr/>
              </a:pPr>
              <a:t>28.09.2018</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CB91DFD1-809A-416A-8D0E-10DCD74EA31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3E39BC-53A9-47E7-81D4-76AA0D9B41C6}" type="datetimeFigureOut">
              <a:rPr lang="ru-RU"/>
              <a:pPr>
                <a:defRPr/>
              </a:pPr>
              <a:t>28.09.2018</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3D09BF9E-8345-4087-84C6-3B81DDE190D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170E8A4-8DA0-47FA-B30D-315C92D6B6E2}" type="datetimeFigureOut">
              <a:rPr lang="ru-RU"/>
              <a:pPr>
                <a:defRPr/>
              </a:pPr>
              <a:t>28.09.2018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DA166D6-E057-4593-83B3-C8ACC4F7657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B409EE78-BF4E-4C6B-9F76-68151E45B9FD}" type="datetimeFigureOut">
              <a:rPr lang="ru-RU"/>
              <a:pPr>
                <a:defRPr/>
              </a:pPr>
              <a:t>28.09.2018</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11A42600-AB4C-44D9-B704-1E281661FB3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2FE69"/>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defRPr>
            </a:lvl1pPr>
          </a:lstStyle>
          <a:p>
            <a:pPr>
              <a:defRPr/>
            </a:pPr>
            <a:fld id="{19492F44-8B6C-4720-A6D7-99A18F14F442}" type="datetimeFigureOut">
              <a:rPr lang="ru-RU"/>
              <a:pPr>
                <a:defRPr/>
              </a:pPr>
              <a:t>28.09.2018</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defRPr>
            </a:lvl1pPr>
          </a:lstStyle>
          <a:p>
            <a:pPr>
              <a:defRPr/>
            </a:pPr>
            <a:fld id="{26028CC5-D9C9-433A-B751-6EA7C5CD993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60" r:id="rId1"/>
    <p:sldLayoutId id="2147483959" r:id="rId2"/>
    <p:sldLayoutId id="2147483961" r:id="rId3"/>
    <p:sldLayoutId id="2147483958" r:id="rId4"/>
    <p:sldLayoutId id="2147483957" r:id="rId5"/>
    <p:sldLayoutId id="2147483956" r:id="rId6"/>
    <p:sldLayoutId id="2147483955" r:id="rId7"/>
    <p:sldLayoutId id="2147483954" r:id="rId8"/>
    <p:sldLayoutId id="2147483962" r:id="rId9"/>
    <p:sldLayoutId id="2147483953" r:id="rId10"/>
    <p:sldLayoutId id="2147483952" r:id="rId11"/>
  </p:sldLayoutIdLst>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D:\Мои документы\map_ukaine3.png"/>
          <p:cNvPicPr>
            <a:picLocks noChangeAspect="1" noChangeArrowheads="1"/>
          </p:cNvPicPr>
          <p:nvPr/>
        </p:nvPicPr>
        <p:blipFill>
          <a:blip r:embed="rId3"/>
          <a:srcRect/>
          <a:stretch>
            <a:fillRect/>
          </a:stretch>
        </p:blipFill>
        <p:spPr bwMode="auto">
          <a:xfrm>
            <a:off x="-131763" y="404813"/>
            <a:ext cx="9096376" cy="6286500"/>
          </a:xfrm>
          <a:prstGeom prst="rect">
            <a:avLst/>
          </a:prstGeom>
          <a:noFill/>
          <a:ln w="9525">
            <a:noFill/>
            <a:miter lim="800000"/>
            <a:headEnd/>
            <a:tailEnd/>
          </a:ln>
        </p:spPr>
      </p:pic>
      <p:sp>
        <p:nvSpPr>
          <p:cNvPr id="15362" name="Заголовок 1"/>
          <p:cNvSpPr>
            <a:spLocks noGrp="1"/>
          </p:cNvSpPr>
          <p:nvPr>
            <p:ph type="title"/>
          </p:nvPr>
        </p:nvSpPr>
        <p:spPr bwMode="auto">
          <a:xfrm>
            <a:off x="468313" y="1625600"/>
            <a:ext cx="8064500" cy="2660650"/>
          </a:xfrm>
        </p:spPr>
        <p:txBody>
          <a:bodyPr wrap="square" numCol="1" compatLnSpc="1">
            <a:prstTxWarp prst="textNoShape">
              <a:avLst/>
            </a:prstTxWarp>
          </a:bodyPr>
          <a:lstStyle/>
          <a:p>
            <a:pPr marL="0" indent="0" algn="ctr">
              <a:buFont typeface="Georgia" pitchFamily="18" charset="0"/>
              <a:buNone/>
            </a:pPr>
            <a:r>
              <a:rPr lang="uk-UA" sz="3800" smtClean="0">
                <a:solidFill>
                  <a:srgbClr val="213A71"/>
                </a:solidFill>
                <a:effectLst/>
                <a:latin typeface="Candara" pitchFamily="34" charset="0"/>
              </a:rPr>
              <a:t>НАВІГАТОР РОЗВИТКУ</a:t>
            </a:r>
            <a:r>
              <a:rPr lang="uk-UA" sz="4000" smtClean="0">
                <a:solidFill>
                  <a:srgbClr val="213A71"/>
                </a:solidFill>
                <a:effectLst/>
                <a:latin typeface="Candara" pitchFamily="34" charset="0"/>
              </a:rPr>
              <a:t/>
            </a:r>
            <a:br>
              <a:rPr lang="uk-UA" sz="4000" smtClean="0">
                <a:solidFill>
                  <a:srgbClr val="213A71"/>
                </a:solidFill>
                <a:effectLst/>
                <a:latin typeface="Candara" pitchFamily="34" charset="0"/>
              </a:rPr>
            </a:br>
            <a:r>
              <a:rPr lang="uk-UA" sz="2300" smtClean="0">
                <a:solidFill>
                  <a:srgbClr val="213A71"/>
                </a:solidFill>
                <a:effectLst/>
                <a:latin typeface="Candara" pitchFamily="34" charset="0"/>
              </a:rPr>
              <a:t>системи надання комплексу послуг особам (дітям)</a:t>
            </a:r>
            <a:br>
              <a:rPr lang="uk-UA" sz="2300" smtClean="0">
                <a:solidFill>
                  <a:srgbClr val="213A71"/>
                </a:solidFill>
                <a:effectLst/>
                <a:latin typeface="Candara" pitchFamily="34" charset="0"/>
              </a:rPr>
            </a:br>
            <a:r>
              <a:rPr lang="uk-UA" sz="2300" smtClean="0">
                <a:solidFill>
                  <a:srgbClr val="213A71"/>
                </a:solidFill>
                <a:effectLst/>
                <a:latin typeface="Candara" pitchFamily="34" charset="0"/>
              </a:rPr>
              <a:t>з інвалідністю та/або дітям віком до трьох років,</a:t>
            </a:r>
            <a:br>
              <a:rPr lang="uk-UA" sz="2300" smtClean="0">
                <a:solidFill>
                  <a:srgbClr val="213A71"/>
                </a:solidFill>
                <a:effectLst/>
                <a:latin typeface="Candara" pitchFamily="34" charset="0"/>
              </a:rPr>
            </a:br>
            <a:r>
              <a:rPr lang="uk-UA" sz="2300" smtClean="0">
                <a:solidFill>
                  <a:srgbClr val="213A71"/>
                </a:solidFill>
                <a:effectLst/>
                <a:latin typeface="Candara" pitchFamily="34" charset="0"/>
              </a:rPr>
              <a:t>які належать до групи ризику щодо отримання інвалідності, для голів ОТГ, фахівців виконавчих органів сільських, селищних, міських рад ОТГ </a:t>
            </a:r>
            <a:endParaRPr lang="ru-RU" sz="2300" smtClean="0">
              <a:solidFill>
                <a:srgbClr val="213A71"/>
              </a:solidFill>
              <a:effectLst/>
              <a:latin typeface="Candara" pitchFamily="34" charset="0"/>
            </a:endParaRPr>
          </a:p>
        </p:txBody>
      </p:sp>
      <p:pic>
        <p:nvPicPr>
          <p:cNvPr id="15363" name="Picture 8" descr="C:\Users\Alex\Desktop\схема для министерства июнь 2018\значки\здание.png"/>
          <p:cNvPicPr>
            <a:picLocks noChangeAspect="1" noChangeArrowheads="1"/>
          </p:cNvPicPr>
          <p:nvPr/>
        </p:nvPicPr>
        <p:blipFill>
          <a:blip r:embed="rId4"/>
          <a:srcRect/>
          <a:stretch>
            <a:fillRect/>
          </a:stretch>
        </p:blipFill>
        <p:spPr bwMode="auto">
          <a:xfrm>
            <a:off x="3525838" y="4437063"/>
            <a:ext cx="1982787" cy="1608137"/>
          </a:xfrm>
          <a:prstGeom prst="rect">
            <a:avLst/>
          </a:prstGeom>
          <a:noFill/>
          <a:ln w="9525">
            <a:noFill/>
            <a:miter lim="800000"/>
            <a:headEnd/>
            <a:tailEnd/>
          </a:ln>
        </p:spPr>
      </p:pic>
      <p:pic>
        <p:nvPicPr>
          <p:cNvPr id="15364" name="Picture 2" descr="D:\Мои документы\3d-white-man-working-at-a-laptop-on-stock-illustrations__k11916890.png"/>
          <p:cNvPicPr>
            <a:picLocks noChangeAspect="1" noChangeArrowheads="1"/>
          </p:cNvPicPr>
          <p:nvPr/>
        </p:nvPicPr>
        <p:blipFill>
          <a:blip r:embed="rId5"/>
          <a:srcRect/>
          <a:stretch>
            <a:fillRect/>
          </a:stretch>
        </p:blipFill>
        <p:spPr bwMode="auto">
          <a:xfrm>
            <a:off x="1806575" y="5272088"/>
            <a:ext cx="1252538" cy="1252537"/>
          </a:xfrm>
          <a:prstGeom prst="rect">
            <a:avLst/>
          </a:prstGeom>
          <a:noFill/>
          <a:ln w="9525">
            <a:noFill/>
            <a:miter lim="800000"/>
            <a:headEnd/>
            <a:tailEnd/>
          </a:ln>
        </p:spPr>
      </p:pic>
      <p:pic>
        <p:nvPicPr>
          <p:cNvPr id="15365" name="Picture 3" descr="C:\Users\Alex\Desktop\схема для министерства июнь 2018\значки\dreamstime_s_4433578.png"/>
          <p:cNvPicPr>
            <a:picLocks noChangeAspect="1" noChangeArrowheads="1"/>
          </p:cNvPicPr>
          <p:nvPr/>
        </p:nvPicPr>
        <p:blipFill>
          <a:blip r:embed="rId6"/>
          <a:srcRect/>
          <a:stretch>
            <a:fillRect/>
          </a:stretch>
        </p:blipFill>
        <p:spPr bwMode="auto">
          <a:xfrm>
            <a:off x="6100763" y="5127625"/>
            <a:ext cx="992187" cy="1181100"/>
          </a:xfrm>
          <a:prstGeom prst="rect">
            <a:avLst/>
          </a:prstGeom>
          <a:noFill/>
          <a:ln w="9525">
            <a:noFill/>
            <a:miter lim="800000"/>
            <a:headEnd/>
            <a:tailEnd/>
          </a:ln>
        </p:spPr>
      </p:pic>
      <p:grpSp>
        <p:nvGrpSpPr>
          <p:cNvPr id="15366" name="Группа 8"/>
          <p:cNvGrpSpPr>
            <a:grpSpLocks/>
          </p:cNvGrpSpPr>
          <p:nvPr/>
        </p:nvGrpSpPr>
        <p:grpSpPr bwMode="auto">
          <a:xfrm>
            <a:off x="395288" y="4005263"/>
            <a:ext cx="2027237" cy="1108075"/>
            <a:chOff x="434046" y="1993906"/>
            <a:chExt cx="2008407" cy="1097630"/>
          </a:xfrm>
        </p:grpSpPr>
        <p:pic>
          <p:nvPicPr>
            <p:cNvPr id="15374" name="Picture 4" descr="C:\Users\Alex\Desktop\схема для министерства июнь 2018\значки\3D\2008102619104948477801.png"/>
            <p:cNvPicPr>
              <a:picLocks noChangeAspect="1" noChangeArrowheads="1"/>
            </p:cNvPicPr>
            <p:nvPr/>
          </p:nvPicPr>
          <p:blipFill>
            <a:blip r:embed="rId7"/>
            <a:srcRect/>
            <a:stretch>
              <a:fillRect/>
            </a:stretch>
          </p:blipFill>
          <p:spPr bwMode="auto">
            <a:xfrm rot="-742505">
              <a:off x="1342828" y="1993906"/>
              <a:ext cx="1099625" cy="895619"/>
            </a:xfrm>
            <a:prstGeom prst="rect">
              <a:avLst/>
            </a:prstGeom>
            <a:noFill/>
            <a:ln w="9525">
              <a:noFill/>
              <a:miter lim="800000"/>
              <a:headEnd/>
              <a:tailEnd/>
            </a:ln>
          </p:spPr>
        </p:pic>
        <p:pic>
          <p:nvPicPr>
            <p:cNvPr id="15375" name="Picture 4" descr="C:\Users\Alex\Desktop\схема для министерства июнь 2018\значки\3D\2008102619104948477801.png"/>
            <p:cNvPicPr>
              <a:picLocks noChangeAspect="1" noChangeArrowheads="1"/>
            </p:cNvPicPr>
            <p:nvPr/>
          </p:nvPicPr>
          <p:blipFill>
            <a:blip r:embed="rId7"/>
            <a:srcRect/>
            <a:stretch>
              <a:fillRect/>
            </a:stretch>
          </p:blipFill>
          <p:spPr bwMode="auto">
            <a:xfrm rot="20857495" flipH="1">
              <a:off x="434046" y="2195917"/>
              <a:ext cx="1099625" cy="895619"/>
            </a:xfrm>
            <a:prstGeom prst="rect">
              <a:avLst/>
            </a:prstGeom>
            <a:noFill/>
            <a:ln w="9525">
              <a:noFill/>
              <a:miter lim="800000"/>
              <a:headEnd/>
              <a:tailEnd/>
            </a:ln>
          </p:spPr>
        </p:pic>
      </p:grpSp>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nvGrpSpPr>
          <p:cNvPr id="15369" name="Группа 6"/>
          <p:cNvGrpSpPr>
            <a:grpSpLocks noChangeAspect="1"/>
          </p:cNvGrpSpPr>
          <p:nvPr/>
        </p:nvGrpSpPr>
        <p:grpSpPr bwMode="auto">
          <a:xfrm>
            <a:off x="6353175" y="4005263"/>
            <a:ext cx="2106613" cy="735012"/>
            <a:chOff x="5652120" y="401266"/>
            <a:chExt cx="2843808" cy="982896"/>
          </a:xfrm>
        </p:grpSpPr>
        <p:pic>
          <p:nvPicPr>
            <p:cNvPr id="15372" name="Рисунок 5"/>
            <p:cNvPicPr>
              <a:picLocks noChangeAspect="1"/>
            </p:cNvPicPr>
            <p:nvPr/>
          </p:nvPicPr>
          <p:blipFill>
            <a:blip r:embed="rId8"/>
            <a:srcRect/>
            <a:stretch>
              <a:fillRect/>
            </a:stretch>
          </p:blipFill>
          <p:spPr bwMode="auto">
            <a:xfrm>
              <a:off x="5652120" y="404663"/>
              <a:ext cx="1590978" cy="979499"/>
            </a:xfrm>
            <a:prstGeom prst="rect">
              <a:avLst/>
            </a:prstGeom>
            <a:noFill/>
            <a:ln w="9525">
              <a:noFill/>
              <a:miter lim="800000"/>
              <a:headEnd/>
              <a:tailEnd/>
            </a:ln>
          </p:spPr>
        </p:pic>
        <p:pic>
          <p:nvPicPr>
            <p:cNvPr id="15373" name="Рисунок 23"/>
            <p:cNvPicPr>
              <a:picLocks noChangeAspect="1"/>
            </p:cNvPicPr>
            <p:nvPr/>
          </p:nvPicPr>
          <p:blipFill>
            <a:blip r:embed="rId8"/>
            <a:srcRect/>
            <a:stretch>
              <a:fillRect/>
            </a:stretch>
          </p:blipFill>
          <p:spPr bwMode="auto">
            <a:xfrm>
              <a:off x="6904950" y="401266"/>
              <a:ext cx="1590978" cy="979499"/>
            </a:xfrm>
            <a:prstGeom prst="rect">
              <a:avLst/>
            </a:prstGeom>
            <a:noFill/>
            <a:ln w="9525">
              <a:noFill/>
              <a:miter lim="800000"/>
              <a:headEnd/>
              <a:tailEnd/>
            </a:ln>
          </p:spPr>
        </p:pic>
      </p:grpSp>
      <p:sp>
        <p:nvSpPr>
          <p:cNvPr id="3" name="TextBox 2"/>
          <p:cNvSpPr txBox="1"/>
          <p:nvPr/>
        </p:nvSpPr>
        <p:spPr>
          <a:xfrm>
            <a:off x="611188" y="649288"/>
            <a:ext cx="7705725" cy="708025"/>
          </a:xfrm>
          <a:prstGeom prst="rect">
            <a:avLst/>
          </a:prstGeom>
          <a:noFill/>
        </p:spPr>
        <p:txBody>
          <a:bodyPr lIns="0" tIns="0" rIns="0" bIns="0">
            <a:spAutoFit/>
          </a:bodyPr>
          <a:lstStyle/>
          <a:p>
            <a:pPr algn="ctr" fontAlgn="auto">
              <a:spcBef>
                <a:spcPts val="0"/>
              </a:spcBef>
              <a:spcAft>
                <a:spcPts val="0"/>
              </a:spcAft>
              <a:defRPr/>
            </a:pPr>
            <a:r>
              <a:rPr lang="uk-UA" sz="2400" b="1" cap="small" spc="100" dirty="0">
                <a:solidFill>
                  <a:srgbClr val="1A2E5A"/>
                </a:solidFill>
                <a:latin typeface="Candara" panose="020E0502030303020204" pitchFamily="34" charset="0"/>
              </a:rPr>
              <a:t>Міністерство  соціальної  політики  України</a:t>
            </a:r>
          </a:p>
          <a:p>
            <a:pPr algn="ctr" fontAlgn="auto">
              <a:spcBef>
                <a:spcPts val="0"/>
              </a:spcBef>
              <a:spcAft>
                <a:spcPts val="0"/>
              </a:spcAft>
              <a:defRPr/>
            </a:pPr>
            <a:r>
              <a:rPr lang="uk-UA" sz="2200" b="1" cap="small" spc="100" dirty="0">
                <a:solidFill>
                  <a:srgbClr val="1A2E5A"/>
                </a:solidFill>
                <a:latin typeface="Candara" panose="020E0502030303020204" pitchFamily="34" charset="0"/>
              </a:rPr>
              <a:t>Управління  інтегрованих соціальних послуг</a:t>
            </a:r>
          </a:p>
        </p:txBody>
      </p:sp>
      <p:pic>
        <p:nvPicPr>
          <p:cNvPr id="15371" name="Picture 3" descr="D:\ДОРОЖНЯ КАРТА\ДОРОЖНЯ КАРТА\Ukr_hckylogo.png"/>
          <p:cNvPicPr>
            <a:picLocks noChangeAspect="1" noChangeArrowheads="1"/>
          </p:cNvPicPr>
          <p:nvPr/>
        </p:nvPicPr>
        <p:blipFill>
          <a:blip r:embed="rId9"/>
          <a:srcRect/>
          <a:stretch>
            <a:fillRect/>
          </a:stretch>
        </p:blipFill>
        <p:spPr bwMode="auto">
          <a:xfrm>
            <a:off x="4206875" y="127000"/>
            <a:ext cx="419100" cy="56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Скругленный прямоугольник 14"/>
          <p:cNvSpPr/>
          <p:nvPr/>
        </p:nvSpPr>
        <p:spPr>
          <a:xfrm>
            <a:off x="611188" y="879475"/>
            <a:ext cx="7489825" cy="2981325"/>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nchorCtr="1"/>
          <a:lstStyle/>
          <a:p>
            <a:pPr indent="182563" algn="just" fontAlgn="auto">
              <a:spcBef>
                <a:spcPts val="0"/>
              </a:spcBef>
              <a:spcAft>
                <a:spcPts val="0"/>
              </a:spcAft>
              <a:defRPr/>
            </a:pPr>
            <a:r>
              <a:rPr lang="uk-UA" sz="1600" b="1" dirty="0">
                <a:solidFill>
                  <a:srgbClr val="213A71"/>
                </a:solidFill>
                <a:latin typeface="Candara" panose="020E0502030303020204" pitchFamily="34" charset="0"/>
              </a:rPr>
              <a:t>У ході здійснення процесу надання комплексу послуг особам (дітям) з </a:t>
            </a:r>
            <a:r>
              <a:rPr lang="uk-UA" sz="1600" b="1" dirty="0">
                <a:solidFill>
                  <a:srgbClr val="213A71"/>
                </a:solidFill>
                <a:latin typeface="Candara" panose="020E0502030303020204" pitchFamily="34" charset="0"/>
              </a:rPr>
              <a:t>інвалідністю та/або </a:t>
            </a:r>
            <a:r>
              <a:rPr lang="uk-UA" sz="1600" b="1" dirty="0">
                <a:solidFill>
                  <a:srgbClr val="213A71"/>
                </a:solidFill>
                <a:latin typeface="Candara" panose="020E0502030303020204" pitchFamily="34" charset="0"/>
              </a:rPr>
              <a:t>дітям </a:t>
            </a:r>
            <a:r>
              <a:rPr lang="uk-UA" sz="1600" b="1" dirty="0">
                <a:solidFill>
                  <a:srgbClr val="213A71"/>
                </a:solidFill>
                <a:latin typeface="Candara" panose="020E0502030303020204" pitchFamily="34" charset="0"/>
              </a:rPr>
              <a:t>віком до трьох років,  які </a:t>
            </a:r>
            <a:r>
              <a:rPr lang="uk-UA" sz="1600" b="1" dirty="0">
                <a:solidFill>
                  <a:srgbClr val="213A71"/>
                </a:solidFill>
                <a:latin typeface="Candara" panose="020E0502030303020204" pitchFamily="34" charset="0"/>
              </a:rPr>
              <a:t>належать до </a:t>
            </a:r>
            <a:r>
              <a:rPr lang="uk-UA" sz="1600" b="1" dirty="0">
                <a:solidFill>
                  <a:srgbClr val="213A71"/>
                </a:solidFill>
                <a:latin typeface="Candara" panose="020E0502030303020204" pitchFamily="34" charset="0"/>
              </a:rPr>
              <a:t>групи ризику щодо отримання </a:t>
            </a:r>
            <a:r>
              <a:rPr lang="uk-UA" sz="1600" b="1" dirty="0">
                <a:solidFill>
                  <a:srgbClr val="213A71"/>
                </a:solidFill>
                <a:latin typeface="Candara" panose="020E0502030303020204" pitchFamily="34" charset="0"/>
              </a:rPr>
              <a:t>інвалідності, ВО ОТГ повинен забезпечити:</a:t>
            </a:r>
            <a:endParaRPr lang="ru-RU" sz="1600" b="1" dirty="0">
              <a:solidFill>
                <a:srgbClr val="213A71"/>
              </a:solidFill>
              <a:latin typeface="Candara" panose="020E0502030303020204" pitchFamily="34" charset="0"/>
            </a:endParaRPr>
          </a:p>
          <a:p>
            <a:pPr indent="182563" algn="just" fontAlgn="auto">
              <a:spcBef>
                <a:spcPts val="0"/>
              </a:spcBef>
              <a:spcAft>
                <a:spcPts val="0"/>
              </a:spcAft>
              <a:defRPr/>
            </a:pPr>
            <a:r>
              <a:rPr lang="uk-UA" sz="1600" b="1" i="1" dirty="0">
                <a:solidFill>
                  <a:srgbClr val="213A71"/>
                </a:solidFill>
                <a:latin typeface="Candara" panose="020E0502030303020204" pitchFamily="34" charset="0"/>
              </a:rPr>
              <a:t>– </a:t>
            </a:r>
            <a:r>
              <a:rPr lang="uk-UA" sz="1600" b="1" i="1" dirty="0">
                <a:solidFill>
                  <a:srgbClr val="213A71"/>
                </a:solidFill>
                <a:latin typeface="Candara" panose="020E0502030303020204" pitchFamily="34" charset="0"/>
              </a:rPr>
              <a:t>систематичну актуалізацію інформації щодо потреб осіб (дітей) з інвалідністю в отриманні послуг;</a:t>
            </a:r>
            <a:endParaRPr lang="ru-RU" sz="1600" b="1" i="1" dirty="0">
              <a:solidFill>
                <a:srgbClr val="213A71"/>
              </a:solidFill>
              <a:latin typeface="Candara" panose="020E0502030303020204" pitchFamily="34" charset="0"/>
            </a:endParaRPr>
          </a:p>
          <a:p>
            <a:pPr indent="182563" algn="just" fontAlgn="auto">
              <a:spcBef>
                <a:spcPts val="0"/>
              </a:spcBef>
              <a:spcAft>
                <a:spcPts val="0"/>
              </a:spcAft>
              <a:defRPr/>
            </a:pPr>
            <a:r>
              <a:rPr lang="uk-UA" sz="1600" b="1" i="1" dirty="0">
                <a:solidFill>
                  <a:srgbClr val="213A71"/>
                </a:solidFill>
                <a:latin typeface="Candara" panose="020E0502030303020204" pitchFamily="34" charset="0"/>
              </a:rPr>
              <a:t>– </a:t>
            </a:r>
            <a:r>
              <a:rPr lang="uk-UA" sz="1600" b="1" i="1" dirty="0">
                <a:solidFill>
                  <a:srgbClr val="213A71"/>
                </a:solidFill>
                <a:latin typeface="Candara" panose="020E0502030303020204" pitchFamily="34" charset="0"/>
              </a:rPr>
              <a:t>підтримання в актуальному стані банку даних щодо суб’єктів, які надають </a:t>
            </a:r>
            <a:r>
              <a:rPr lang="uk-UA" sz="1600" b="1" i="1" dirty="0">
                <a:solidFill>
                  <a:srgbClr val="213A71"/>
                </a:solidFill>
                <a:latin typeface="Candara" panose="020E0502030303020204" pitchFamily="34" charset="0"/>
              </a:rPr>
              <a:t>послуги;</a:t>
            </a:r>
            <a:endParaRPr lang="ru-RU" sz="1600" b="1" i="1" dirty="0">
              <a:solidFill>
                <a:srgbClr val="213A71"/>
              </a:solidFill>
              <a:latin typeface="Candara" panose="020E0502030303020204" pitchFamily="34" charset="0"/>
            </a:endParaRPr>
          </a:p>
          <a:p>
            <a:pPr indent="182563" algn="just" fontAlgn="auto">
              <a:spcBef>
                <a:spcPts val="0"/>
              </a:spcBef>
              <a:spcAft>
                <a:spcPts val="0"/>
              </a:spcAft>
              <a:defRPr/>
            </a:pPr>
            <a:r>
              <a:rPr lang="uk-UA" sz="1600" b="1" i="1" dirty="0">
                <a:solidFill>
                  <a:srgbClr val="213A71"/>
                </a:solidFill>
                <a:latin typeface="Candara" panose="020E0502030303020204" pitchFamily="34" charset="0"/>
              </a:rPr>
              <a:t>– </a:t>
            </a:r>
            <a:r>
              <a:rPr lang="uk-UA" sz="1600" b="1" i="1" dirty="0">
                <a:solidFill>
                  <a:srgbClr val="213A71"/>
                </a:solidFill>
                <a:latin typeface="Candara" panose="020E0502030303020204" pitchFamily="34" charset="0"/>
              </a:rPr>
              <a:t>планування видатків, </a:t>
            </a:r>
            <a:r>
              <a:rPr lang="uk-UA" sz="1600" b="1" i="1" dirty="0">
                <a:solidFill>
                  <a:srgbClr val="213A71"/>
                </a:solidFill>
                <a:latin typeface="Candara" panose="020E0502030303020204" pitchFamily="34" charset="0"/>
              </a:rPr>
              <a:t>підготовку </a:t>
            </a:r>
            <a:r>
              <a:rPr lang="uk-UA" sz="1600" b="1" i="1" dirty="0">
                <a:solidFill>
                  <a:srgbClr val="213A71"/>
                </a:solidFill>
                <a:latin typeface="Candara" panose="020E0502030303020204" pitchFamily="34" charset="0"/>
              </a:rPr>
              <a:t>пропозицій до проектів місцевих програм соціального розвитку громади;</a:t>
            </a:r>
            <a:endParaRPr lang="ru-RU" sz="1600" b="1" i="1" dirty="0">
              <a:solidFill>
                <a:srgbClr val="213A71"/>
              </a:solidFill>
              <a:latin typeface="Candara" panose="020E0502030303020204" pitchFamily="34" charset="0"/>
            </a:endParaRPr>
          </a:p>
          <a:p>
            <a:pPr indent="182563" algn="just" fontAlgn="auto">
              <a:spcBef>
                <a:spcPts val="0"/>
              </a:spcBef>
              <a:spcAft>
                <a:spcPts val="0"/>
              </a:spcAft>
              <a:defRPr/>
            </a:pPr>
            <a:r>
              <a:rPr lang="uk-UA" sz="1600" b="1" i="1" dirty="0">
                <a:solidFill>
                  <a:srgbClr val="213A71"/>
                </a:solidFill>
                <a:latin typeface="Candara" panose="020E0502030303020204" pitchFamily="34" charset="0"/>
              </a:rPr>
              <a:t>–</a:t>
            </a:r>
            <a:r>
              <a:rPr lang="uk-UA" sz="1600" b="1" i="1" dirty="0">
                <a:solidFill>
                  <a:srgbClr val="213A71"/>
                </a:solidFill>
                <a:latin typeface="Candara" panose="020E0502030303020204" pitchFamily="34" charset="0"/>
              </a:rPr>
              <a:t> підготовку </a:t>
            </a:r>
            <a:r>
              <a:rPr lang="uk-UA" sz="1600" b="1" i="1" dirty="0">
                <a:solidFill>
                  <a:srgbClr val="213A71"/>
                </a:solidFill>
                <a:latin typeface="Candara" panose="020E0502030303020204" pitchFamily="34" charset="0"/>
              </a:rPr>
              <a:t>обґрунтувань, на підставі моніторингової інформації, щодо необхідності створення або залучення суб’єктів надання </a:t>
            </a:r>
            <a:r>
              <a:rPr lang="uk-UA" sz="1600" b="1" i="1" dirty="0">
                <a:solidFill>
                  <a:srgbClr val="213A71"/>
                </a:solidFill>
                <a:latin typeface="Candara" panose="020E0502030303020204" pitchFamily="34" charset="0"/>
              </a:rPr>
              <a:t>послуг.</a:t>
            </a:r>
            <a:endParaRPr lang="ru-RU" sz="1600" b="1" i="1" dirty="0">
              <a:solidFill>
                <a:srgbClr val="213A71"/>
              </a:solidFill>
              <a:latin typeface="Candara" panose="020E0502030303020204" pitchFamily="34" charset="0"/>
            </a:endParaRPr>
          </a:p>
        </p:txBody>
      </p:sp>
      <p:sp>
        <p:nvSpPr>
          <p:cNvPr id="20" name="Прямоугольник 19"/>
          <p:cNvSpPr/>
          <p:nvPr/>
        </p:nvSpPr>
        <p:spPr>
          <a:xfrm>
            <a:off x="5867400" y="260350"/>
            <a:ext cx="2808288" cy="338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b="1" dirty="0">
                <a:solidFill>
                  <a:srgbClr val="55430F"/>
                </a:solidFill>
                <a:latin typeface="Candara" panose="020E0502030303020204" pitchFamily="34" charset="0"/>
              </a:rPr>
              <a:t>КРОК ЧЕТВЕРТИЙ </a:t>
            </a:r>
            <a:r>
              <a:rPr lang="uk-UA" sz="1400" b="1" dirty="0">
                <a:solidFill>
                  <a:srgbClr val="55430F"/>
                </a:solidFill>
                <a:latin typeface="Candara" panose="020E0502030303020204" pitchFamily="34" charset="0"/>
              </a:rPr>
              <a:t>(1)</a:t>
            </a:r>
            <a:endParaRPr lang="ru-RU" sz="1400" dirty="0">
              <a:solidFill>
                <a:srgbClr val="55430F"/>
              </a:solidFill>
              <a:latin typeface="Candara" panose="020E0502030303020204" pitchFamily="34" charset="0"/>
            </a:endParaRPr>
          </a:p>
        </p:txBody>
      </p:sp>
      <p:pic>
        <p:nvPicPr>
          <p:cNvPr id="33799" name="Picture 8" descr="C:\Users\Alex\Desktop\схема для министерства июнь 2018\значки\здание.png"/>
          <p:cNvPicPr>
            <a:picLocks noChangeAspect="1" noChangeArrowheads="1"/>
          </p:cNvPicPr>
          <p:nvPr/>
        </p:nvPicPr>
        <p:blipFill>
          <a:blip r:embed="rId3"/>
          <a:srcRect/>
          <a:stretch>
            <a:fillRect/>
          </a:stretch>
        </p:blipFill>
        <p:spPr bwMode="auto">
          <a:xfrm>
            <a:off x="658813" y="4240213"/>
            <a:ext cx="2016125" cy="1636712"/>
          </a:xfrm>
          <a:prstGeom prst="rect">
            <a:avLst/>
          </a:prstGeom>
          <a:noFill/>
          <a:ln w="9525">
            <a:noFill/>
            <a:miter lim="800000"/>
            <a:headEnd/>
            <a:tailEnd/>
          </a:ln>
        </p:spPr>
      </p:pic>
      <p:pic>
        <p:nvPicPr>
          <p:cNvPr id="33800" name="Picture 2" descr="D:\Мои документы\3d-white-man-working-at-a-laptop-on-stock-illustrations__k11916890.png"/>
          <p:cNvPicPr>
            <a:picLocks noChangeAspect="1" noChangeArrowheads="1"/>
          </p:cNvPicPr>
          <p:nvPr/>
        </p:nvPicPr>
        <p:blipFill>
          <a:blip r:embed="rId4"/>
          <a:srcRect/>
          <a:stretch>
            <a:fillRect/>
          </a:stretch>
        </p:blipFill>
        <p:spPr bwMode="auto">
          <a:xfrm>
            <a:off x="2555875" y="4964113"/>
            <a:ext cx="779463" cy="777875"/>
          </a:xfrm>
          <a:prstGeom prst="rect">
            <a:avLst/>
          </a:prstGeom>
          <a:noFill/>
          <a:ln w="9525">
            <a:noFill/>
            <a:miter lim="800000"/>
            <a:headEnd/>
            <a:tailEnd/>
          </a:ln>
        </p:spPr>
      </p:pic>
      <p:sp>
        <p:nvSpPr>
          <p:cNvPr id="31" name="Прямоугольник 30"/>
          <p:cNvSpPr/>
          <p:nvPr/>
        </p:nvSpPr>
        <p:spPr>
          <a:xfrm>
            <a:off x="6588125" y="5589588"/>
            <a:ext cx="2051050" cy="250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sz="1200" b="1" dirty="0">
              <a:solidFill>
                <a:srgbClr val="213A71"/>
              </a:solidFill>
              <a:latin typeface="AGOptCyrillic" panose="020B7200000000000000" pitchFamily="34" charset="0"/>
            </a:endParaRPr>
          </a:p>
        </p:txBody>
      </p:sp>
      <p:sp>
        <p:nvSpPr>
          <p:cNvPr id="6" name="Стрелка углом вверх 5"/>
          <p:cNvSpPr/>
          <p:nvPr/>
        </p:nvSpPr>
        <p:spPr>
          <a:xfrm rot="5400000">
            <a:off x="7344569" y="3934619"/>
            <a:ext cx="1152525" cy="1004887"/>
          </a:xfrm>
          <a:prstGeom prst="bentUpArrow">
            <a:avLst/>
          </a:prstGeom>
          <a:solidFill>
            <a:srgbClr val="81F7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3803" name="Picture 4" descr="C:\Users\Alex\Desktop\схема для министерства июнь 2018\значки\3D\2008102619104948477801.png"/>
          <p:cNvPicPr>
            <a:picLocks noChangeAspect="1" noChangeArrowheads="1"/>
          </p:cNvPicPr>
          <p:nvPr/>
        </p:nvPicPr>
        <p:blipFill>
          <a:blip r:embed="rId5"/>
          <a:srcRect/>
          <a:stretch>
            <a:fillRect/>
          </a:stretch>
        </p:blipFill>
        <p:spPr bwMode="auto">
          <a:xfrm>
            <a:off x="3851275" y="4387850"/>
            <a:ext cx="1476375" cy="1201738"/>
          </a:xfrm>
          <a:prstGeom prst="rect">
            <a:avLst/>
          </a:prstGeom>
          <a:noFill/>
          <a:ln w="9525">
            <a:noFill/>
            <a:miter lim="800000"/>
            <a:headEnd/>
            <a:tailEnd/>
          </a:ln>
        </p:spPr>
      </p:pic>
      <p:pic>
        <p:nvPicPr>
          <p:cNvPr id="33804" name="Picture 3" descr="C:\Users\Alex\Desktop\схема для министерства июнь 2018\значки\dreamstime_s_4433578.png"/>
          <p:cNvPicPr>
            <a:picLocks noChangeAspect="1" noChangeArrowheads="1"/>
          </p:cNvPicPr>
          <p:nvPr/>
        </p:nvPicPr>
        <p:blipFill>
          <a:blip r:embed="rId6"/>
          <a:srcRect/>
          <a:stretch>
            <a:fillRect/>
          </a:stretch>
        </p:blipFill>
        <p:spPr bwMode="auto">
          <a:xfrm>
            <a:off x="5724525" y="4338638"/>
            <a:ext cx="1047750" cy="1250950"/>
          </a:xfrm>
          <a:prstGeom prst="rect">
            <a:avLst/>
          </a:prstGeom>
          <a:noFill/>
          <a:ln w="9525">
            <a:noFill/>
            <a:miter lim="800000"/>
            <a:headEnd/>
            <a:tailEnd/>
          </a:ln>
        </p:spPr>
      </p:pic>
      <p:pic>
        <p:nvPicPr>
          <p:cNvPr id="33805" name="Picture 2" descr="C:\Users\Alex\Desktop\2.png"/>
          <p:cNvPicPr>
            <a:picLocks noChangeAspect="1" noChangeArrowheads="1"/>
          </p:cNvPicPr>
          <p:nvPr/>
        </p:nvPicPr>
        <p:blipFill>
          <a:blip r:embed="rId7"/>
          <a:srcRect/>
          <a:stretch>
            <a:fillRect/>
          </a:stretch>
        </p:blipFill>
        <p:spPr bwMode="auto">
          <a:xfrm>
            <a:off x="468313" y="6021388"/>
            <a:ext cx="7920037" cy="487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Прямоугольник 19"/>
          <p:cNvSpPr/>
          <p:nvPr/>
        </p:nvSpPr>
        <p:spPr>
          <a:xfrm>
            <a:off x="5867400" y="260350"/>
            <a:ext cx="2808288" cy="338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b="1" dirty="0">
                <a:solidFill>
                  <a:srgbClr val="55430F"/>
                </a:solidFill>
                <a:latin typeface="Candara" panose="020E0502030303020204" pitchFamily="34" charset="0"/>
              </a:rPr>
              <a:t>КРОК ЧЕТВЕРТИЙ </a:t>
            </a:r>
            <a:r>
              <a:rPr lang="uk-UA" sz="1400" b="1" dirty="0">
                <a:solidFill>
                  <a:srgbClr val="55430F"/>
                </a:solidFill>
                <a:latin typeface="Candara" panose="020E0502030303020204" pitchFamily="34" charset="0"/>
              </a:rPr>
              <a:t>(2)</a:t>
            </a:r>
            <a:endParaRPr lang="ru-RU" sz="2000" dirty="0">
              <a:solidFill>
                <a:srgbClr val="55430F"/>
              </a:solidFill>
              <a:latin typeface="Candara" panose="020E0502030303020204" pitchFamily="34" charset="0"/>
            </a:endParaRPr>
          </a:p>
        </p:txBody>
      </p:sp>
      <p:sp>
        <p:nvSpPr>
          <p:cNvPr id="31" name="Прямоугольник 30"/>
          <p:cNvSpPr/>
          <p:nvPr/>
        </p:nvSpPr>
        <p:spPr>
          <a:xfrm>
            <a:off x="6588125" y="5589588"/>
            <a:ext cx="2051050" cy="250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sz="1200" b="1" dirty="0">
              <a:solidFill>
                <a:srgbClr val="213A71"/>
              </a:solidFill>
              <a:latin typeface="AGOptCyrillic" panose="020B7200000000000000" pitchFamily="34" charset="0"/>
            </a:endParaRPr>
          </a:p>
        </p:txBody>
      </p:sp>
      <p:sp>
        <p:nvSpPr>
          <p:cNvPr id="24" name="Скругленная прямоугольная выноска 23"/>
          <p:cNvSpPr/>
          <p:nvPr/>
        </p:nvSpPr>
        <p:spPr>
          <a:xfrm>
            <a:off x="468313" y="908050"/>
            <a:ext cx="7794625" cy="3168650"/>
          </a:xfrm>
          <a:prstGeom prst="wedgeRoundRectCallout">
            <a:avLst>
              <a:gd name="adj1" fmla="val -38108"/>
              <a:gd name="adj2" fmla="val -55795"/>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400" b="1" dirty="0">
                <a:solidFill>
                  <a:srgbClr val="213A71"/>
                </a:solidFill>
                <a:latin typeface="Candara" panose="020E0502030303020204" pitchFamily="34" charset="0"/>
              </a:rPr>
              <a:t>Для </a:t>
            </a:r>
            <a:r>
              <a:rPr lang="uk-UA" sz="1400" b="1" dirty="0">
                <a:solidFill>
                  <a:srgbClr val="213A71"/>
                </a:solidFill>
                <a:latin typeface="Candara" panose="020E0502030303020204" pitchFamily="34" charset="0"/>
              </a:rPr>
              <a:t>того, щоб визначитися з необхідністю створення на базі ОТГ або залучення суб’єкту надання комплексу </a:t>
            </a:r>
            <a:r>
              <a:rPr lang="uk-UA" sz="1400" b="1" dirty="0">
                <a:solidFill>
                  <a:srgbClr val="213A71"/>
                </a:solidFill>
                <a:latin typeface="Candara" panose="020E0502030303020204" pitchFamily="34" charset="0"/>
              </a:rPr>
              <a:t>послуг, доцільно, </a:t>
            </a:r>
            <a:r>
              <a:rPr lang="uk-UA" sz="1400" b="1" dirty="0">
                <a:solidFill>
                  <a:srgbClr val="213A71"/>
                </a:solidFill>
                <a:latin typeface="Candara" panose="020E0502030303020204" pitchFamily="34" charset="0"/>
              </a:rPr>
              <a:t>в першу </a:t>
            </a:r>
            <a:r>
              <a:rPr lang="uk-UA" sz="1400" b="1" dirty="0">
                <a:solidFill>
                  <a:srgbClr val="213A71"/>
                </a:solidFill>
                <a:latin typeface="Candara" panose="020E0502030303020204" pitchFamily="34" charset="0"/>
              </a:rPr>
              <a:t>чергу:</a:t>
            </a:r>
            <a:endParaRPr lang="ru-RU" sz="1400" b="1" dirty="0">
              <a:solidFill>
                <a:srgbClr val="213A71"/>
              </a:solidFill>
              <a:latin typeface="Candara" panose="020E0502030303020204" pitchFamily="34" charset="0"/>
            </a:endParaRPr>
          </a:p>
          <a:p>
            <a:pPr marL="182563" algn="just" fontAlgn="auto">
              <a:spcBef>
                <a:spcPts val="0"/>
              </a:spcBef>
              <a:spcAft>
                <a:spcPts val="0"/>
              </a:spcAft>
              <a:tabLst>
                <a:tab pos="541338" algn="l"/>
              </a:tabLst>
              <a:defRPr/>
            </a:pPr>
            <a:r>
              <a:rPr lang="uk-UA" sz="1400" b="1" i="1" dirty="0">
                <a:solidFill>
                  <a:srgbClr val="213A71"/>
                </a:solidFill>
                <a:latin typeface="Candara" panose="020E0502030303020204" pitchFamily="34" charset="0"/>
              </a:rPr>
              <a:t>–	оцінити</a:t>
            </a:r>
            <a:r>
              <a:rPr lang="uk-UA" sz="1400" b="1" i="1" dirty="0">
                <a:solidFill>
                  <a:srgbClr val="213A71"/>
                </a:solidFill>
                <a:latin typeface="Candara" panose="020E0502030303020204" pitchFamily="34" charset="0"/>
              </a:rPr>
              <a:t>, які із необхідних послуг не надаються в межах ОТГ та якій кількості осіб (дітей</a:t>
            </a:r>
            <a:r>
              <a:rPr lang="uk-UA" sz="1400" b="1" i="1" dirty="0">
                <a:solidFill>
                  <a:srgbClr val="213A71"/>
                </a:solidFill>
                <a:latin typeface="Candara" panose="020E0502030303020204" pitchFamily="34" charset="0"/>
              </a:rPr>
              <a:t>) вони потрібні;</a:t>
            </a:r>
          </a:p>
          <a:p>
            <a:pPr marL="182563" algn="just" fontAlgn="auto">
              <a:spcBef>
                <a:spcPts val="0"/>
              </a:spcBef>
              <a:spcAft>
                <a:spcPts val="0"/>
              </a:spcAft>
              <a:tabLst>
                <a:tab pos="541338" algn="l"/>
              </a:tabLst>
              <a:defRPr/>
            </a:pPr>
            <a:r>
              <a:rPr lang="uk-UA" sz="1400" b="1" i="1" dirty="0">
                <a:solidFill>
                  <a:srgbClr val="213A71"/>
                </a:solidFill>
                <a:latin typeface="Candara" panose="020E0502030303020204" pitchFamily="34" charset="0"/>
              </a:rPr>
              <a:t>– </a:t>
            </a:r>
            <a:r>
              <a:rPr lang="uk-UA" sz="1400" b="1" i="1" dirty="0" err="1">
                <a:solidFill>
                  <a:srgbClr val="213A71"/>
                </a:solidFill>
                <a:latin typeface="Candara" panose="020E0502030303020204" pitchFamily="34" charset="0"/>
              </a:rPr>
              <a:t>оціночно</a:t>
            </a:r>
            <a:r>
              <a:rPr lang="uk-UA" sz="1400" b="1" i="1" dirty="0">
                <a:solidFill>
                  <a:srgbClr val="213A71"/>
                </a:solidFill>
                <a:latin typeface="Candara" panose="020E0502030303020204" pitchFamily="34" charset="0"/>
              </a:rPr>
              <a:t> визначити обсяг необхідних для їх задоволення фінансових, матеріально-технічних та кадрових ресурсів;</a:t>
            </a:r>
            <a:endParaRPr lang="ru-RU" sz="1400" b="1" dirty="0">
              <a:solidFill>
                <a:srgbClr val="213A71"/>
              </a:solidFill>
              <a:latin typeface="Candara" panose="020E0502030303020204" pitchFamily="34" charset="0"/>
            </a:endParaRPr>
          </a:p>
          <a:p>
            <a:pPr marL="182563" algn="just" fontAlgn="auto">
              <a:spcBef>
                <a:spcPts val="0"/>
              </a:spcBef>
              <a:spcAft>
                <a:spcPts val="0"/>
              </a:spcAft>
              <a:tabLst>
                <a:tab pos="541338" algn="l"/>
              </a:tabLst>
              <a:defRPr/>
            </a:pPr>
            <a:r>
              <a:rPr lang="uk-UA" sz="1400" b="1" i="1" dirty="0">
                <a:solidFill>
                  <a:srgbClr val="213A71"/>
                </a:solidFill>
                <a:latin typeface="Candara" panose="020E0502030303020204" pitchFamily="34" charset="0"/>
              </a:rPr>
              <a:t>–</a:t>
            </a:r>
            <a:r>
              <a:rPr lang="uk-UA" sz="1400" b="1" i="1" dirty="0">
                <a:solidFill>
                  <a:srgbClr val="213A71"/>
                </a:solidFill>
                <a:latin typeface="Candara" panose="020E0502030303020204" pitchFamily="34" charset="0"/>
              </a:rPr>
              <a:t>	оцінити </a:t>
            </a:r>
            <a:r>
              <a:rPr lang="uk-UA" sz="1400" b="1" i="1" dirty="0">
                <a:solidFill>
                  <a:srgbClr val="213A71"/>
                </a:solidFill>
                <a:latin typeface="Candara" panose="020E0502030303020204" pitchFamily="34" charset="0"/>
              </a:rPr>
              <a:t>наявність можливостей направлення клієнтів для отримання цих послуг </a:t>
            </a:r>
            <a:r>
              <a:rPr lang="uk-UA" sz="1400" b="1" i="1" dirty="0">
                <a:solidFill>
                  <a:srgbClr val="213A71"/>
                </a:solidFill>
                <a:latin typeface="Candara" panose="020E0502030303020204" pitchFamily="34" charset="0"/>
              </a:rPr>
              <a:t>до суб’єктів</a:t>
            </a:r>
            <a:r>
              <a:rPr lang="uk-UA" sz="1400" b="1" i="1" dirty="0">
                <a:solidFill>
                  <a:srgbClr val="213A71"/>
                </a:solidFill>
                <a:latin typeface="Candara" panose="020E0502030303020204" pitchFamily="34" charset="0"/>
              </a:rPr>
              <a:t>, розташованих за межами ОТГ, та обсяг можливих фінансових витрат </a:t>
            </a:r>
            <a:r>
              <a:rPr lang="uk-UA" sz="1400" b="1" i="1" dirty="0">
                <a:solidFill>
                  <a:srgbClr val="213A71"/>
                </a:solidFill>
                <a:latin typeface="Candara" panose="020E0502030303020204" pitchFamily="34" charset="0"/>
              </a:rPr>
              <a:t>для забезпечення </a:t>
            </a:r>
            <a:r>
              <a:rPr lang="uk-UA" sz="1400" b="1" i="1" dirty="0">
                <a:solidFill>
                  <a:srgbClr val="213A71"/>
                </a:solidFill>
                <a:latin typeface="Candara" panose="020E0502030303020204" pitchFamily="34" charset="0"/>
              </a:rPr>
              <a:t>цього процесу;</a:t>
            </a:r>
            <a:endParaRPr lang="ru-RU" sz="1400" b="1" dirty="0">
              <a:solidFill>
                <a:srgbClr val="213A71"/>
              </a:solidFill>
              <a:latin typeface="Candara" panose="020E0502030303020204" pitchFamily="34" charset="0"/>
            </a:endParaRPr>
          </a:p>
          <a:p>
            <a:pPr marL="182563" algn="just" fontAlgn="auto">
              <a:spcBef>
                <a:spcPts val="0"/>
              </a:spcBef>
              <a:spcAft>
                <a:spcPts val="0"/>
              </a:spcAft>
              <a:tabLst>
                <a:tab pos="541338" algn="l"/>
              </a:tabLst>
              <a:defRPr/>
            </a:pPr>
            <a:r>
              <a:rPr lang="uk-UA" sz="1400" b="1" i="1" dirty="0">
                <a:solidFill>
                  <a:srgbClr val="213A71"/>
                </a:solidFill>
                <a:latin typeface="Candara" panose="020E0502030303020204" pitchFamily="34" charset="0"/>
              </a:rPr>
              <a:t>–</a:t>
            </a:r>
            <a:r>
              <a:rPr lang="uk-UA" sz="1400" b="1" i="1" dirty="0">
                <a:solidFill>
                  <a:srgbClr val="213A71"/>
                </a:solidFill>
                <a:latin typeface="Candara" panose="020E0502030303020204" pitchFamily="34" charset="0"/>
              </a:rPr>
              <a:t>	з’ясувати </a:t>
            </a:r>
            <a:r>
              <a:rPr lang="uk-UA" sz="1400" b="1" i="1" dirty="0">
                <a:solidFill>
                  <a:srgbClr val="213A71"/>
                </a:solidFill>
                <a:latin typeface="Candara" panose="020E0502030303020204" pitchFamily="34" charset="0"/>
              </a:rPr>
              <a:t>можливості створення суб’єктів надання послуг шляхом: поєднання ресурсів з іншими ОТГ; соціального замовлення; державних закупівель; </a:t>
            </a:r>
            <a:r>
              <a:rPr lang="uk-UA" sz="1400" b="1" i="1" dirty="0">
                <a:solidFill>
                  <a:srgbClr val="213A71"/>
                </a:solidFill>
                <a:latin typeface="Candara" panose="020E0502030303020204" pitchFamily="34" charset="0"/>
              </a:rPr>
              <a:t>державно-приватного партнерства</a:t>
            </a:r>
            <a:r>
              <a:rPr lang="uk-UA" sz="1400" b="1" i="1" dirty="0">
                <a:solidFill>
                  <a:srgbClr val="213A71"/>
                </a:solidFill>
                <a:latin typeface="Candara" panose="020E0502030303020204" pitchFamily="34" charset="0"/>
              </a:rPr>
              <a:t>; проведення конкурсів соціальних проектів тощо.</a:t>
            </a:r>
            <a:endParaRPr lang="ru-RU" sz="1400" b="1" dirty="0">
              <a:solidFill>
                <a:srgbClr val="213A71"/>
              </a:solidFill>
              <a:latin typeface="Candara" panose="020E0502030303020204" pitchFamily="34" charset="0"/>
            </a:endParaRPr>
          </a:p>
        </p:txBody>
      </p:sp>
      <p:pic>
        <p:nvPicPr>
          <p:cNvPr id="35848" name="Picture 8" descr="C:\Users\Alex\Desktop\схема для министерства июнь 2018\значки\здание.png"/>
          <p:cNvPicPr>
            <a:picLocks noChangeAspect="1" noChangeArrowheads="1"/>
          </p:cNvPicPr>
          <p:nvPr/>
        </p:nvPicPr>
        <p:blipFill>
          <a:blip r:embed="rId3"/>
          <a:srcRect/>
          <a:stretch>
            <a:fillRect/>
          </a:stretch>
        </p:blipFill>
        <p:spPr bwMode="auto">
          <a:xfrm>
            <a:off x="688975" y="4240213"/>
            <a:ext cx="2017713" cy="1636712"/>
          </a:xfrm>
          <a:prstGeom prst="rect">
            <a:avLst/>
          </a:prstGeom>
          <a:noFill/>
          <a:ln w="9525">
            <a:noFill/>
            <a:miter lim="800000"/>
            <a:headEnd/>
            <a:tailEnd/>
          </a:ln>
        </p:spPr>
      </p:pic>
      <p:pic>
        <p:nvPicPr>
          <p:cNvPr id="35849" name="Picture 2" descr="D:\Мои документы\3d-white-man-working-at-a-laptop-on-stock-illustrations__k11916890.png"/>
          <p:cNvPicPr>
            <a:picLocks noChangeAspect="1" noChangeArrowheads="1"/>
          </p:cNvPicPr>
          <p:nvPr/>
        </p:nvPicPr>
        <p:blipFill>
          <a:blip r:embed="rId4"/>
          <a:srcRect/>
          <a:stretch>
            <a:fillRect/>
          </a:stretch>
        </p:blipFill>
        <p:spPr bwMode="auto">
          <a:xfrm>
            <a:off x="2587625" y="4964113"/>
            <a:ext cx="777875" cy="777875"/>
          </a:xfrm>
          <a:prstGeom prst="rect">
            <a:avLst/>
          </a:prstGeom>
          <a:noFill/>
          <a:ln w="9525">
            <a:noFill/>
            <a:miter lim="800000"/>
            <a:headEnd/>
            <a:tailEnd/>
          </a:ln>
        </p:spPr>
      </p:pic>
      <p:pic>
        <p:nvPicPr>
          <p:cNvPr id="35850" name="Picture 4" descr="C:\Users\Alex\Desktop\схема для министерства июнь 2018\значки\3D\2008102619104948477801.png"/>
          <p:cNvPicPr>
            <a:picLocks noChangeAspect="1" noChangeArrowheads="1"/>
          </p:cNvPicPr>
          <p:nvPr/>
        </p:nvPicPr>
        <p:blipFill>
          <a:blip r:embed="rId5"/>
          <a:srcRect/>
          <a:stretch>
            <a:fillRect/>
          </a:stretch>
        </p:blipFill>
        <p:spPr bwMode="auto">
          <a:xfrm>
            <a:off x="4211638" y="4387850"/>
            <a:ext cx="1476375" cy="1201738"/>
          </a:xfrm>
          <a:prstGeom prst="rect">
            <a:avLst/>
          </a:prstGeom>
          <a:noFill/>
          <a:ln w="9525">
            <a:noFill/>
            <a:miter lim="800000"/>
            <a:headEnd/>
            <a:tailEnd/>
          </a:ln>
        </p:spPr>
      </p:pic>
      <p:pic>
        <p:nvPicPr>
          <p:cNvPr id="35851" name="Picture 3" descr="C:\Users\Alex\Desktop\схема для министерства июнь 2018\значки\dreamstime_s_4433578.png"/>
          <p:cNvPicPr>
            <a:picLocks noChangeAspect="1" noChangeArrowheads="1"/>
          </p:cNvPicPr>
          <p:nvPr/>
        </p:nvPicPr>
        <p:blipFill>
          <a:blip r:embed="rId6"/>
          <a:srcRect/>
          <a:stretch>
            <a:fillRect/>
          </a:stretch>
        </p:blipFill>
        <p:spPr bwMode="auto">
          <a:xfrm>
            <a:off x="6659563" y="4338638"/>
            <a:ext cx="1049337" cy="1250950"/>
          </a:xfrm>
          <a:prstGeom prst="rect">
            <a:avLst/>
          </a:prstGeom>
          <a:noFill/>
          <a:ln w="9525">
            <a:noFill/>
            <a:miter lim="800000"/>
            <a:headEnd/>
            <a:tailEnd/>
          </a:ln>
        </p:spPr>
      </p:pic>
      <p:pic>
        <p:nvPicPr>
          <p:cNvPr id="35852" name="Picture 2" descr="C:\Users\Alex\Desktop\2.png"/>
          <p:cNvPicPr>
            <a:picLocks noChangeAspect="1" noChangeArrowheads="1"/>
          </p:cNvPicPr>
          <p:nvPr/>
        </p:nvPicPr>
        <p:blipFill>
          <a:blip r:embed="rId7"/>
          <a:srcRect/>
          <a:stretch>
            <a:fillRect/>
          </a:stretch>
        </p:blipFill>
        <p:spPr bwMode="auto">
          <a:xfrm>
            <a:off x="468313" y="6021388"/>
            <a:ext cx="7920037" cy="487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7891" name="Picture 3" descr="D:\Мои документы\map_ukaine3.png"/>
          <p:cNvPicPr>
            <a:picLocks noChangeAspect="1" noChangeArrowheads="1"/>
          </p:cNvPicPr>
          <p:nvPr/>
        </p:nvPicPr>
        <p:blipFill>
          <a:blip r:embed="rId3"/>
          <a:srcRect/>
          <a:stretch>
            <a:fillRect/>
          </a:stretch>
        </p:blipFill>
        <p:spPr bwMode="auto">
          <a:xfrm>
            <a:off x="-131763" y="404813"/>
            <a:ext cx="9096376" cy="6286500"/>
          </a:xfrm>
          <a:prstGeom prst="rect">
            <a:avLst/>
          </a:prstGeom>
          <a:noFill/>
          <a:ln w="9525">
            <a:noFill/>
            <a:miter lim="800000"/>
            <a:headEnd/>
            <a:tailEnd/>
          </a:ln>
        </p:spPr>
      </p:pic>
      <p:sp>
        <p:nvSpPr>
          <p:cNvPr id="37892" name="Заголовок 1"/>
          <p:cNvSpPr>
            <a:spLocks noGrp="1"/>
          </p:cNvSpPr>
          <p:nvPr>
            <p:ph type="title"/>
          </p:nvPr>
        </p:nvSpPr>
        <p:spPr bwMode="auto">
          <a:xfrm>
            <a:off x="0" y="2708275"/>
            <a:ext cx="8532813" cy="2233613"/>
          </a:xfrm>
        </p:spPr>
        <p:txBody>
          <a:bodyPr wrap="square" numCol="1" compatLnSpc="1">
            <a:prstTxWarp prst="textNoShape">
              <a:avLst/>
            </a:prstTxWarp>
          </a:bodyPr>
          <a:lstStyle/>
          <a:p>
            <a:pPr marL="1165225" indent="0" algn="l">
              <a:buFont typeface="Georgia" pitchFamily="18" charset="0"/>
              <a:buNone/>
            </a:pPr>
            <a:r>
              <a:rPr lang="uk-UA" sz="2500" smtClean="0">
                <a:solidFill>
                  <a:srgbClr val="213A71"/>
                </a:solidFill>
                <a:effectLst/>
                <a:latin typeface="Candara" pitchFamily="34" charset="0"/>
              </a:rPr>
              <a:t>умовні позначення, символи і скорочення,</a:t>
            </a:r>
            <a:br>
              <a:rPr lang="uk-UA" sz="2500" smtClean="0">
                <a:solidFill>
                  <a:srgbClr val="213A71"/>
                </a:solidFill>
                <a:effectLst/>
                <a:latin typeface="Candara" pitchFamily="34" charset="0"/>
              </a:rPr>
            </a:br>
            <a:r>
              <a:rPr lang="uk-UA" sz="2500" smtClean="0">
                <a:solidFill>
                  <a:srgbClr val="213A71"/>
                </a:solidFill>
                <a:effectLst/>
                <a:latin typeface="Candara" pitchFamily="34" charset="0"/>
              </a:rPr>
              <a:t/>
            </a:r>
            <a:br>
              <a:rPr lang="uk-UA" sz="2500" smtClean="0">
                <a:solidFill>
                  <a:srgbClr val="213A71"/>
                </a:solidFill>
                <a:effectLst/>
                <a:latin typeface="Candara" pitchFamily="34" charset="0"/>
              </a:rPr>
            </a:br>
            <a:r>
              <a:rPr lang="uk-UA" sz="2500" smtClean="0">
                <a:solidFill>
                  <a:srgbClr val="213A71"/>
                </a:solidFill>
                <a:effectLst/>
                <a:latin typeface="Candara" pitchFamily="34" charset="0"/>
              </a:rPr>
              <a:t>терміни та їх тлумачення</a:t>
            </a:r>
            <a:endParaRPr lang="ru-RU" sz="2500" smtClean="0">
              <a:solidFill>
                <a:srgbClr val="213A71"/>
              </a:solidFill>
              <a:effectLst/>
              <a:latin typeface="Candara" pitchFamily="34" charset="0"/>
            </a:endParaRPr>
          </a:p>
        </p:txBody>
      </p:sp>
      <p:sp>
        <p:nvSpPr>
          <p:cNvPr id="37893" name="TextBox 5"/>
          <p:cNvSpPr txBox="1">
            <a:spLocks noChangeArrowheads="1"/>
          </p:cNvSpPr>
          <p:nvPr/>
        </p:nvSpPr>
        <p:spPr bwMode="auto">
          <a:xfrm>
            <a:off x="1712913" y="1816100"/>
            <a:ext cx="4968875" cy="676275"/>
          </a:xfrm>
          <a:prstGeom prst="rect">
            <a:avLst/>
          </a:prstGeom>
          <a:noFill/>
          <a:ln w="9525">
            <a:noFill/>
            <a:miter lim="800000"/>
            <a:headEnd/>
            <a:tailEnd/>
          </a:ln>
        </p:spPr>
        <p:txBody>
          <a:bodyPr>
            <a:spAutoFit/>
          </a:bodyPr>
          <a:lstStyle/>
          <a:p>
            <a:r>
              <a:rPr lang="uk-UA" sz="3800" b="1">
                <a:solidFill>
                  <a:srgbClr val="213A71"/>
                </a:solidFill>
                <a:latin typeface="Candara" pitchFamily="34" charset="0"/>
              </a:rPr>
              <a:t>ЕКСПРЕС-ДОВІДНИК</a:t>
            </a:r>
            <a:endParaRPr lang="ru-RU" sz="3800" b="1">
              <a:latin typeface="Trebuchet MS" pitchFamily="34" charset="0"/>
            </a:endParaRPr>
          </a:p>
        </p:txBody>
      </p:sp>
      <p:pic>
        <p:nvPicPr>
          <p:cNvPr id="37894" name="Picture 2" descr="C:\Users\Alex\Desktop\2.png"/>
          <p:cNvPicPr>
            <a:picLocks noChangeAspect="1" noChangeArrowheads="1"/>
          </p:cNvPicPr>
          <p:nvPr/>
        </p:nvPicPr>
        <p:blipFill>
          <a:blip r:embed="rId4"/>
          <a:srcRect/>
          <a:stretch>
            <a:fillRect/>
          </a:stretch>
        </p:blipFill>
        <p:spPr bwMode="auto">
          <a:xfrm>
            <a:off x="468313" y="6021388"/>
            <a:ext cx="7920037" cy="487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9941" name="Заголовок 1"/>
          <p:cNvSpPr>
            <a:spLocks noGrp="1"/>
          </p:cNvSpPr>
          <p:nvPr>
            <p:ph type="title"/>
          </p:nvPr>
        </p:nvSpPr>
        <p:spPr bwMode="auto">
          <a:xfrm>
            <a:off x="1724025" y="333375"/>
            <a:ext cx="6735763" cy="574675"/>
          </a:xfrm>
        </p:spPr>
        <p:txBody>
          <a:bodyPr wrap="square" numCol="1" compatLnSpc="1">
            <a:prstTxWarp prst="textNoShape">
              <a:avLst/>
            </a:prstTxWarp>
          </a:bodyPr>
          <a:lstStyle/>
          <a:p>
            <a:pPr marL="0" indent="0" algn="ctr">
              <a:buFont typeface="Georgia" pitchFamily="18" charset="0"/>
              <a:buNone/>
            </a:pPr>
            <a:r>
              <a:rPr lang="uk-UA" sz="2700" smtClean="0">
                <a:solidFill>
                  <a:srgbClr val="213A71"/>
                </a:solidFill>
                <a:effectLst/>
                <a:latin typeface="Candara" pitchFamily="34" charset="0"/>
              </a:rPr>
              <a:t>Умовні позначення, символи і скорочення</a:t>
            </a:r>
            <a:endParaRPr lang="ru-RU" sz="2700" smtClean="0">
              <a:solidFill>
                <a:srgbClr val="213A71"/>
              </a:solidFill>
              <a:effectLst/>
              <a:latin typeface="Candara" pitchFamily="34" charset="0"/>
            </a:endParaRPr>
          </a:p>
        </p:txBody>
      </p:sp>
      <p:pic>
        <p:nvPicPr>
          <p:cNvPr id="39942" name="Picture 8" descr="C:\Users\Alex\Desktop\схема для министерства июнь 2018\значки\здание.png"/>
          <p:cNvPicPr>
            <a:picLocks noChangeAspect="1" noChangeArrowheads="1"/>
          </p:cNvPicPr>
          <p:nvPr/>
        </p:nvPicPr>
        <p:blipFill>
          <a:blip r:embed="rId3"/>
          <a:srcRect/>
          <a:stretch>
            <a:fillRect/>
          </a:stretch>
        </p:blipFill>
        <p:spPr bwMode="auto">
          <a:xfrm>
            <a:off x="469900" y="817563"/>
            <a:ext cx="1798638" cy="1458912"/>
          </a:xfrm>
          <a:prstGeom prst="rect">
            <a:avLst/>
          </a:prstGeom>
          <a:noFill/>
          <a:ln w="9525">
            <a:noFill/>
            <a:miter lim="800000"/>
            <a:headEnd/>
            <a:tailEnd/>
          </a:ln>
        </p:spPr>
      </p:pic>
      <p:pic>
        <p:nvPicPr>
          <p:cNvPr id="39943" name="Picture 2" descr="D:\Мои документы\3d-white-man-working-at-a-laptop-on-stock-illustrations__k11916890.png"/>
          <p:cNvPicPr>
            <a:picLocks noChangeAspect="1" noChangeArrowheads="1"/>
          </p:cNvPicPr>
          <p:nvPr/>
        </p:nvPicPr>
        <p:blipFill>
          <a:blip r:embed="rId4"/>
          <a:srcRect/>
          <a:stretch>
            <a:fillRect/>
          </a:stretch>
        </p:blipFill>
        <p:spPr bwMode="auto">
          <a:xfrm>
            <a:off x="1008063" y="2420938"/>
            <a:ext cx="971550" cy="971550"/>
          </a:xfrm>
          <a:prstGeom prst="rect">
            <a:avLst/>
          </a:prstGeom>
          <a:noFill/>
          <a:ln w="9525">
            <a:noFill/>
            <a:miter lim="800000"/>
            <a:headEnd/>
            <a:tailEnd/>
          </a:ln>
        </p:spPr>
      </p:pic>
      <p:pic>
        <p:nvPicPr>
          <p:cNvPr id="39944" name="Picture 2" descr="C:\Users\Alex\Desktop\2.png"/>
          <p:cNvPicPr>
            <a:picLocks noChangeAspect="1" noChangeArrowheads="1"/>
          </p:cNvPicPr>
          <p:nvPr/>
        </p:nvPicPr>
        <p:blipFill>
          <a:blip r:embed="rId5"/>
          <a:srcRect/>
          <a:stretch>
            <a:fillRect/>
          </a:stretch>
        </p:blipFill>
        <p:spPr bwMode="auto">
          <a:xfrm>
            <a:off x="468313" y="6021388"/>
            <a:ext cx="7920037" cy="487362"/>
          </a:xfrm>
          <a:prstGeom prst="rect">
            <a:avLst/>
          </a:prstGeom>
          <a:noFill/>
          <a:ln w="9525">
            <a:noFill/>
            <a:miter lim="800000"/>
            <a:headEnd/>
            <a:tailEnd/>
          </a:ln>
        </p:spPr>
      </p:pic>
      <p:grpSp>
        <p:nvGrpSpPr>
          <p:cNvPr id="39945" name="Группа 31"/>
          <p:cNvGrpSpPr>
            <a:grpSpLocks/>
          </p:cNvGrpSpPr>
          <p:nvPr/>
        </p:nvGrpSpPr>
        <p:grpSpPr bwMode="auto">
          <a:xfrm>
            <a:off x="323850" y="4197350"/>
            <a:ext cx="1944688" cy="671513"/>
            <a:chOff x="5652120" y="401266"/>
            <a:chExt cx="2843808" cy="982897"/>
          </a:xfrm>
        </p:grpSpPr>
        <p:pic>
          <p:nvPicPr>
            <p:cNvPr id="39950" name="Рисунок 34"/>
            <p:cNvPicPr>
              <a:picLocks noChangeAspect="1"/>
            </p:cNvPicPr>
            <p:nvPr/>
          </p:nvPicPr>
          <p:blipFill>
            <a:blip r:embed="rId6"/>
            <a:srcRect/>
            <a:stretch>
              <a:fillRect/>
            </a:stretch>
          </p:blipFill>
          <p:spPr bwMode="auto">
            <a:xfrm>
              <a:off x="5652120" y="404664"/>
              <a:ext cx="1590978" cy="979499"/>
            </a:xfrm>
            <a:prstGeom prst="rect">
              <a:avLst/>
            </a:prstGeom>
            <a:noFill/>
            <a:ln w="9525">
              <a:noFill/>
              <a:miter lim="800000"/>
              <a:headEnd/>
              <a:tailEnd/>
            </a:ln>
          </p:spPr>
        </p:pic>
        <p:pic>
          <p:nvPicPr>
            <p:cNvPr id="39951" name="Рисунок 35"/>
            <p:cNvPicPr>
              <a:picLocks noChangeAspect="1"/>
            </p:cNvPicPr>
            <p:nvPr/>
          </p:nvPicPr>
          <p:blipFill>
            <a:blip r:embed="rId6"/>
            <a:srcRect/>
            <a:stretch>
              <a:fillRect/>
            </a:stretch>
          </p:blipFill>
          <p:spPr bwMode="auto">
            <a:xfrm>
              <a:off x="6904950" y="401266"/>
              <a:ext cx="1590978" cy="979499"/>
            </a:xfrm>
            <a:prstGeom prst="rect">
              <a:avLst/>
            </a:prstGeom>
            <a:noFill/>
            <a:ln w="9525">
              <a:noFill/>
              <a:miter lim="800000"/>
              <a:headEnd/>
              <a:tailEnd/>
            </a:ln>
          </p:spPr>
        </p:pic>
      </p:grpSp>
      <p:sp>
        <p:nvSpPr>
          <p:cNvPr id="28" name="Скругленная прямоугольная выноска 27"/>
          <p:cNvSpPr/>
          <p:nvPr/>
        </p:nvSpPr>
        <p:spPr>
          <a:xfrm>
            <a:off x="2271713" y="1541463"/>
            <a:ext cx="5972175" cy="1166812"/>
          </a:xfrm>
          <a:prstGeom prst="wedgeRoundRectCallout">
            <a:avLst>
              <a:gd name="adj1" fmla="val -51178"/>
              <a:gd name="adj2" fmla="val -69144"/>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400" b="1" dirty="0">
                <a:solidFill>
                  <a:srgbClr val="213A71"/>
                </a:solidFill>
                <a:latin typeface="Candara" panose="020E0502030303020204" pitchFamily="34" charset="0"/>
              </a:rPr>
              <a:t>– структурний підрозділ виконавчого органу сільської, селищної, міської ради об’єднаної територіальної громади, який забезпечує реалізацію державної політики у сфері соціального захисту населення, формування місцевих програм соціальної </a:t>
            </a:r>
            <a:r>
              <a:rPr lang="uk-UA" sz="1400" b="1" dirty="0">
                <a:solidFill>
                  <a:srgbClr val="213A71"/>
                </a:solidFill>
                <a:latin typeface="Candara" panose="020E0502030303020204" pitchFamily="34" charset="0"/>
              </a:rPr>
              <a:t>підтримки.</a:t>
            </a:r>
            <a:endParaRPr lang="ru-RU" sz="1400" dirty="0">
              <a:solidFill>
                <a:srgbClr val="213A71"/>
              </a:solidFill>
              <a:latin typeface="Candara" panose="020E0502030303020204" pitchFamily="34" charset="0"/>
            </a:endParaRPr>
          </a:p>
          <a:p>
            <a:pPr algn="just" fontAlgn="auto">
              <a:spcBef>
                <a:spcPts val="0"/>
              </a:spcBef>
              <a:spcAft>
                <a:spcPts val="0"/>
              </a:spcAft>
              <a:defRPr/>
            </a:pPr>
            <a:endParaRPr lang="ru-RU" sz="1400" b="1" dirty="0">
              <a:solidFill>
                <a:srgbClr val="213A71"/>
              </a:solidFill>
              <a:latin typeface="Candara" panose="020E0502030303020204" pitchFamily="34" charset="0"/>
            </a:endParaRPr>
          </a:p>
        </p:txBody>
      </p:sp>
      <p:sp>
        <p:nvSpPr>
          <p:cNvPr id="29" name="Скругленная прямоугольная выноска 28"/>
          <p:cNvSpPr/>
          <p:nvPr/>
        </p:nvSpPr>
        <p:spPr>
          <a:xfrm>
            <a:off x="2271713" y="3197225"/>
            <a:ext cx="5972175" cy="1168400"/>
          </a:xfrm>
          <a:prstGeom prst="wedgeRoundRectCallout">
            <a:avLst>
              <a:gd name="adj1" fmla="val -56281"/>
              <a:gd name="adj2" fmla="val -74854"/>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400" b="1" dirty="0">
                <a:solidFill>
                  <a:srgbClr val="213A71"/>
                </a:solidFill>
                <a:latin typeface="Candara" panose="020E0502030303020204" pitchFamily="34" charset="0"/>
              </a:rPr>
              <a:t>– посадова особа, в тому числі у складі структурного </a:t>
            </a:r>
            <a:r>
              <a:rPr lang="uk-UA" sz="1400" b="1" dirty="0">
                <a:solidFill>
                  <a:srgbClr val="213A71"/>
                </a:solidFill>
                <a:latin typeface="Candara" panose="020E0502030303020204" pitchFamily="34" charset="0"/>
              </a:rPr>
              <a:t>підрозділу </a:t>
            </a:r>
            <a:r>
              <a:rPr lang="uk-UA" sz="1400" b="1" dirty="0">
                <a:solidFill>
                  <a:srgbClr val="213A71"/>
                </a:solidFill>
                <a:latin typeface="Candara" panose="020E0502030303020204" pitchFamily="34" charset="0"/>
              </a:rPr>
              <a:t>виконавчого органу сільської, селищної, міської ради об’єднаної територіальної громади, яка забезпечує реалізацію державної політики у сфері соціального захисту населення, формування місцевих програм соціальної </a:t>
            </a:r>
            <a:r>
              <a:rPr lang="uk-UA" sz="1400" b="1" dirty="0">
                <a:solidFill>
                  <a:srgbClr val="213A71"/>
                </a:solidFill>
                <a:latin typeface="Candara" panose="020E0502030303020204" pitchFamily="34" charset="0"/>
              </a:rPr>
              <a:t>підтримки.</a:t>
            </a:r>
            <a:endParaRPr lang="ru-RU" sz="1400" dirty="0">
              <a:solidFill>
                <a:srgbClr val="213A71"/>
              </a:solidFill>
              <a:latin typeface="Candara" panose="020E0502030303020204" pitchFamily="34" charset="0"/>
            </a:endParaRPr>
          </a:p>
        </p:txBody>
      </p:sp>
      <p:sp>
        <p:nvSpPr>
          <p:cNvPr id="30" name="Скругленная прямоугольная выноска 29"/>
          <p:cNvSpPr/>
          <p:nvPr/>
        </p:nvSpPr>
        <p:spPr>
          <a:xfrm>
            <a:off x="2306638" y="5013325"/>
            <a:ext cx="5973762" cy="625475"/>
          </a:xfrm>
          <a:prstGeom prst="wedgeRoundRectCallout">
            <a:avLst>
              <a:gd name="adj1" fmla="val -50859"/>
              <a:gd name="adj2" fmla="val -111350"/>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400" b="1" dirty="0">
                <a:solidFill>
                  <a:srgbClr val="213A71"/>
                </a:solidFill>
                <a:latin typeface="Candara" panose="020E0502030303020204" pitchFamily="34" charset="0"/>
              </a:rPr>
              <a:t>– особи (діти) з інвалідністю, діти віком до трьох років, які належать до групи ризику щодо отримання інвалідності </a:t>
            </a:r>
            <a:r>
              <a:rPr lang="uk-UA" sz="1400" b="1" dirty="0">
                <a:solidFill>
                  <a:srgbClr val="213A71"/>
                </a:solidFill>
                <a:latin typeface="Candara" panose="020E0502030303020204" pitchFamily="34" charset="0"/>
              </a:rPr>
              <a:t>.</a:t>
            </a:r>
            <a:endParaRPr lang="ru-RU" sz="1400" dirty="0">
              <a:solidFill>
                <a:srgbClr val="213A71"/>
              </a:solidFill>
            </a:endParaRPr>
          </a:p>
        </p:txBody>
      </p:sp>
      <p:sp>
        <p:nvSpPr>
          <p:cNvPr id="18" name="Десятиугольник 17"/>
          <p:cNvSpPr>
            <a:spLocks noChangeAspect="1"/>
          </p:cNvSpPr>
          <p:nvPr/>
        </p:nvSpPr>
        <p:spPr>
          <a:xfrm>
            <a:off x="8604250" y="6378575"/>
            <a:ext cx="261938" cy="250825"/>
          </a:xfrm>
          <a:prstGeom prst="decagon">
            <a:avLst/>
          </a:prstGeom>
          <a:solidFill>
            <a:srgbClr val="62FE6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100" b="1" dirty="0">
                <a:solidFill>
                  <a:srgbClr val="213A71"/>
                </a:solidFill>
                <a:latin typeface="Candara" panose="020E0502030303020204" pitchFamily="34" charset="0"/>
              </a:rPr>
              <a:t>2</a:t>
            </a:r>
            <a:endParaRPr lang="ru-RU" sz="1100" b="1" dirty="0">
              <a:solidFill>
                <a:srgbClr val="213A71"/>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41989" name="Picture 3" descr="C:\Users\Alex\Desktop\схема для министерства июнь 2018\значки\dreamstime_s_4433578.png"/>
          <p:cNvPicPr>
            <a:picLocks noChangeAspect="1" noChangeArrowheads="1"/>
          </p:cNvPicPr>
          <p:nvPr/>
        </p:nvPicPr>
        <p:blipFill>
          <a:blip r:embed="rId3"/>
          <a:srcRect/>
          <a:stretch>
            <a:fillRect/>
          </a:stretch>
        </p:blipFill>
        <p:spPr bwMode="auto">
          <a:xfrm>
            <a:off x="690563" y="406400"/>
            <a:ext cx="1144587" cy="1366838"/>
          </a:xfrm>
          <a:prstGeom prst="rect">
            <a:avLst/>
          </a:prstGeom>
          <a:noFill/>
          <a:ln w="9525">
            <a:noFill/>
            <a:miter lim="800000"/>
            <a:headEnd/>
            <a:tailEnd/>
          </a:ln>
        </p:spPr>
      </p:pic>
      <p:pic>
        <p:nvPicPr>
          <p:cNvPr id="41990" name="Picture 2" descr="C:\Users\Alex\Desktop\2.png"/>
          <p:cNvPicPr>
            <a:picLocks noChangeAspect="1" noChangeArrowheads="1"/>
          </p:cNvPicPr>
          <p:nvPr/>
        </p:nvPicPr>
        <p:blipFill>
          <a:blip r:embed="rId4"/>
          <a:srcRect/>
          <a:stretch>
            <a:fillRect/>
          </a:stretch>
        </p:blipFill>
        <p:spPr bwMode="auto">
          <a:xfrm>
            <a:off x="468313" y="6021388"/>
            <a:ext cx="7920037" cy="487362"/>
          </a:xfrm>
          <a:prstGeom prst="rect">
            <a:avLst/>
          </a:prstGeom>
          <a:noFill/>
          <a:ln w="9525">
            <a:noFill/>
            <a:miter lim="800000"/>
            <a:headEnd/>
            <a:tailEnd/>
          </a:ln>
        </p:spPr>
      </p:pic>
      <p:sp>
        <p:nvSpPr>
          <p:cNvPr id="33" name="Скругленный прямоугольник 32"/>
          <p:cNvSpPr>
            <a:spLocks noChangeAspect="1"/>
          </p:cNvSpPr>
          <p:nvPr/>
        </p:nvSpPr>
        <p:spPr>
          <a:xfrm>
            <a:off x="787400" y="2420938"/>
            <a:ext cx="952500" cy="531812"/>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ctr" fontAlgn="auto">
              <a:spcBef>
                <a:spcPts val="0"/>
              </a:spcBef>
              <a:spcAft>
                <a:spcPts val="0"/>
              </a:spcAft>
              <a:defRPr/>
            </a:pPr>
            <a:r>
              <a:rPr lang="uk-UA" sz="2400" b="1" dirty="0">
                <a:solidFill>
                  <a:srgbClr val="213A71"/>
                </a:solidFill>
                <a:latin typeface="Candara" panose="020E0502030303020204" pitchFamily="34" charset="0"/>
              </a:rPr>
              <a:t>ОТГ</a:t>
            </a:r>
            <a:endParaRPr lang="uk-UA" b="1" dirty="0">
              <a:solidFill>
                <a:srgbClr val="213A71"/>
              </a:solidFill>
              <a:latin typeface="Candara" panose="020E0502030303020204" pitchFamily="34" charset="0"/>
            </a:endParaRPr>
          </a:p>
        </p:txBody>
      </p:sp>
      <p:pic>
        <p:nvPicPr>
          <p:cNvPr id="41992" name="Picture 4" descr="C:\Users\Alex\Desktop\схема для министерства июнь 2018\значки\3D\2008102619104948477801.png"/>
          <p:cNvPicPr>
            <a:picLocks noChangeAspect="1"/>
          </p:cNvPicPr>
          <p:nvPr/>
        </p:nvPicPr>
        <p:blipFill>
          <a:blip r:embed="rId5"/>
          <a:srcRect/>
          <a:stretch>
            <a:fillRect/>
          </a:stretch>
        </p:blipFill>
        <p:spPr bwMode="auto">
          <a:xfrm>
            <a:off x="4427538" y="476250"/>
            <a:ext cx="1300162" cy="1055688"/>
          </a:xfrm>
          <a:prstGeom prst="rect">
            <a:avLst/>
          </a:prstGeom>
          <a:noFill/>
          <a:ln w="9525">
            <a:noFill/>
            <a:miter lim="800000"/>
            <a:headEnd/>
            <a:tailEnd/>
          </a:ln>
        </p:spPr>
      </p:pic>
      <p:sp>
        <p:nvSpPr>
          <p:cNvPr id="39" name="Скругленная прямоугольная выноска 38"/>
          <p:cNvSpPr/>
          <p:nvPr/>
        </p:nvSpPr>
        <p:spPr>
          <a:xfrm>
            <a:off x="1979613" y="1571625"/>
            <a:ext cx="2447925" cy="441325"/>
          </a:xfrm>
          <a:prstGeom prst="wedgeRoundRectCallout">
            <a:avLst>
              <a:gd name="adj1" fmla="val -60352"/>
              <a:gd name="adj2" fmla="val -135131"/>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fontAlgn="auto">
              <a:spcBef>
                <a:spcPts val="0"/>
              </a:spcBef>
              <a:spcAft>
                <a:spcPts val="0"/>
              </a:spcAft>
              <a:defRPr/>
            </a:pPr>
            <a:r>
              <a:rPr lang="uk-UA" sz="1400" b="1" dirty="0">
                <a:solidFill>
                  <a:srgbClr val="213A71"/>
                </a:solidFill>
                <a:latin typeface="Candara" panose="020E0502030303020204" pitchFamily="34" charset="0"/>
              </a:rPr>
              <a:t>– суб’єкти надання </a:t>
            </a:r>
            <a:r>
              <a:rPr lang="uk-UA" sz="1400" b="1" dirty="0">
                <a:solidFill>
                  <a:srgbClr val="213A71"/>
                </a:solidFill>
                <a:latin typeface="Candara" panose="020E0502030303020204" pitchFamily="34" charset="0"/>
              </a:rPr>
              <a:t>послуг.</a:t>
            </a:r>
            <a:endParaRPr lang="uk-UA" sz="1400" b="1" dirty="0">
              <a:solidFill>
                <a:srgbClr val="213A71"/>
              </a:solidFill>
              <a:latin typeface="Candara" panose="020E0502030303020204" pitchFamily="34" charset="0"/>
            </a:endParaRPr>
          </a:p>
        </p:txBody>
      </p:sp>
      <p:sp>
        <p:nvSpPr>
          <p:cNvPr id="40" name="Скругленная прямоугольная выноска 39"/>
          <p:cNvSpPr/>
          <p:nvPr/>
        </p:nvSpPr>
        <p:spPr>
          <a:xfrm>
            <a:off x="5791200" y="1571625"/>
            <a:ext cx="2452688" cy="441325"/>
          </a:xfrm>
          <a:prstGeom prst="wedgeRoundRectCallout">
            <a:avLst>
              <a:gd name="adj1" fmla="val -55005"/>
              <a:gd name="adj2" fmla="val -124321"/>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fontAlgn="auto">
              <a:spcBef>
                <a:spcPts val="0"/>
              </a:spcBef>
              <a:spcAft>
                <a:spcPts val="0"/>
              </a:spcAft>
              <a:defRPr/>
            </a:pPr>
            <a:r>
              <a:rPr lang="uk-UA" sz="1400" b="1" dirty="0">
                <a:solidFill>
                  <a:srgbClr val="213A71"/>
                </a:solidFill>
                <a:latin typeface="Candara" panose="020E0502030303020204" pitchFamily="34" charset="0"/>
              </a:rPr>
              <a:t>– населення ОТГ, </a:t>
            </a:r>
            <a:r>
              <a:rPr lang="uk-UA" sz="1400" b="1" dirty="0">
                <a:solidFill>
                  <a:srgbClr val="213A71"/>
                </a:solidFill>
                <a:latin typeface="Candara" panose="020E0502030303020204" pitchFamily="34" charset="0"/>
              </a:rPr>
              <a:t>громада.</a:t>
            </a:r>
            <a:endParaRPr lang="ru-RU" sz="1400" dirty="0">
              <a:solidFill>
                <a:srgbClr val="213A71"/>
              </a:solidFill>
            </a:endParaRPr>
          </a:p>
        </p:txBody>
      </p:sp>
      <p:sp>
        <p:nvSpPr>
          <p:cNvPr id="42" name="Скругленная прямоугольная выноска 41"/>
          <p:cNvSpPr/>
          <p:nvPr/>
        </p:nvSpPr>
        <p:spPr>
          <a:xfrm>
            <a:off x="1957388" y="3000375"/>
            <a:ext cx="3224212" cy="439738"/>
          </a:xfrm>
          <a:prstGeom prst="wedgeRoundRectCallout">
            <a:avLst>
              <a:gd name="adj1" fmla="val -55005"/>
              <a:gd name="adj2" fmla="val -124321"/>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fontAlgn="auto">
              <a:spcBef>
                <a:spcPts val="0"/>
              </a:spcBef>
              <a:spcAft>
                <a:spcPts val="0"/>
              </a:spcAft>
              <a:defRPr/>
            </a:pPr>
            <a:r>
              <a:rPr lang="uk-UA" sz="1400" b="1" dirty="0">
                <a:solidFill>
                  <a:srgbClr val="213A71"/>
                </a:solidFill>
                <a:latin typeface="Candara" panose="020E0502030303020204" pitchFamily="34" charset="0"/>
              </a:rPr>
              <a:t>– об’єднана територіальна </a:t>
            </a:r>
            <a:r>
              <a:rPr lang="uk-UA" sz="1400" b="1" dirty="0">
                <a:solidFill>
                  <a:srgbClr val="213A71"/>
                </a:solidFill>
                <a:latin typeface="Candara" panose="020E0502030303020204" pitchFamily="34" charset="0"/>
              </a:rPr>
              <a:t>громада.</a:t>
            </a:r>
            <a:endParaRPr lang="uk-UA" sz="1400" b="1" dirty="0">
              <a:solidFill>
                <a:srgbClr val="213A71"/>
              </a:solidFill>
              <a:latin typeface="Candara" panose="020E0502030303020204" pitchFamily="34" charset="0"/>
            </a:endParaRPr>
          </a:p>
        </p:txBody>
      </p:sp>
      <p:sp>
        <p:nvSpPr>
          <p:cNvPr id="18" name="Скругленный прямоугольник 17"/>
          <p:cNvSpPr>
            <a:spLocks noChangeAspect="1"/>
          </p:cNvSpPr>
          <p:nvPr/>
        </p:nvSpPr>
        <p:spPr>
          <a:xfrm>
            <a:off x="434975" y="4003675"/>
            <a:ext cx="1544638" cy="433388"/>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ctr" fontAlgn="auto">
              <a:spcBef>
                <a:spcPts val="0"/>
              </a:spcBef>
              <a:spcAft>
                <a:spcPts val="0"/>
              </a:spcAft>
              <a:defRPr/>
            </a:pPr>
            <a:r>
              <a:rPr lang="uk-UA" sz="2400" b="1" dirty="0">
                <a:solidFill>
                  <a:srgbClr val="213A71"/>
                </a:solidFill>
                <a:latin typeface="Candara" panose="020E0502030303020204" pitchFamily="34" charset="0"/>
              </a:rPr>
              <a:t>ВО  ОТГ</a:t>
            </a:r>
            <a:endParaRPr lang="ru-RU" sz="2400" dirty="0">
              <a:solidFill>
                <a:srgbClr val="213A71"/>
              </a:solidFill>
              <a:latin typeface="Candara" panose="020E0502030303020204" pitchFamily="34" charset="0"/>
            </a:endParaRPr>
          </a:p>
        </p:txBody>
      </p:sp>
      <p:sp>
        <p:nvSpPr>
          <p:cNvPr id="20" name="Скругленная прямоугольная выноска 19"/>
          <p:cNvSpPr/>
          <p:nvPr/>
        </p:nvSpPr>
        <p:spPr>
          <a:xfrm>
            <a:off x="2271713" y="4471988"/>
            <a:ext cx="5972175" cy="1012825"/>
          </a:xfrm>
          <a:prstGeom prst="wedgeRoundRectCallout">
            <a:avLst>
              <a:gd name="adj1" fmla="val -54846"/>
              <a:gd name="adj2" fmla="val -81281"/>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400" b="1" dirty="0">
                <a:solidFill>
                  <a:srgbClr val="213A71"/>
                </a:solidFill>
                <a:latin typeface="Candara" panose="020E0502030303020204" pitchFamily="34" charset="0"/>
              </a:rPr>
              <a:t>– виконавчий орган сільської, селищної, міської ради об’єднаної територіальної громади, який забезпечує реалізацію державної політики у сфері соціального захисту населення, формування місцевих програм соціальної </a:t>
            </a:r>
            <a:r>
              <a:rPr lang="uk-UA" sz="1400" b="1" dirty="0">
                <a:solidFill>
                  <a:srgbClr val="213A71"/>
                </a:solidFill>
                <a:latin typeface="Candara" panose="020E0502030303020204" pitchFamily="34" charset="0"/>
              </a:rPr>
              <a:t>підтримки.</a:t>
            </a:r>
            <a:endParaRPr lang="uk-UA" sz="1400" b="1" dirty="0">
              <a:solidFill>
                <a:srgbClr val="213A71"/>
              </a:solidFill>
              <a:latin typeface="Candara" panose="020E0502030303020204" pitchFamily="34" charset="0"/>
            </a:endParaRPr>
          </a:p>
        </p:txBody>
      </p:sp>
      <p:sp>
        <p:nvSpPr>
          <p:cNvPr id="21" name="Скругленный прямоугольник 20"/>
          <p:cNvSpPr>
            <a:spLocks noChangeAspect="1"/>
          </p:cNvSpPr>
          <p:nvPr/>
        </p:nvSpPr>
        <p:spPr>
          <a:xfrm>
            <a:off x="5181600" y="2378075"/>
            <a:ext cx="1219200" cy="474663"/>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ctr" fontAlgn="auto">
              <a:spcBef>
                <a:spcPts val="0"/>
              </a:spcBef>
              <a:spcAft>
                <a:spcPts val="0"/>
              </a:spcAft>
              <a:defRPr/>
            </a:pPr>
            <a:r>
              <a:rPr lang="uk-UA" sz="2400" b="1" dirty="0">
                <a:solidFill>
                  <a:srgbClr val="213A71"/>
                </a:solidFill>
                <a:latin typeface="Candara" panose="020E0502030303020204" pitchFamily="34" charset="0"/>
              </a:rPr>
              <a:t>ЗМІ</a:t>
            </a:r>
            <a:endParaRPr lang="ru-RU" sz="2400" dirty="0">
              <a:solidFill>
                <a:srgbClr val="213A71"/>
              </a:solidFill>
              <a:latin typeface="Candara" panose="020E0502030303020204" pitchFamily="34" charset="0"/>
            </a:endParaRPr>
          </a:p>
        </p:txBody>
      </p:sp>
      <p:sp>
        <p:nvSpPr>
          <p:cNvPr id="23" name="Скругленная прямоугольная выноска 22"/>
          <p:cNvSpPr/>
          <p:nvPr/>
        </p:nvSpPr>
        <p:spPr>
          <a:xfrm>
            <a:off x="6494463" y="3227388"/>
            <a:ext cx="1749425" cy="631825"/>
          </a:xfrm>
          <a:prstGeom prst="wedgeRoundRectCallout">
            <a:avLst>
              <a:gd name="adj1" fmla="val -55005"/>
              <a:gd name="adj2" fmla="val -124321"/>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400" b="1" dirty="0">
                <a:solidFill>
                  <a:srgbClr val="213A71"/>
                </a:solidFill>
                <a:latin typeface="Candara" panose="020E0502030303020204" pitchFamily="34" charset="0"/>
              </a:rPr>
              <a:t>– засоби масової </a:t>
            </a:r>
            <a:r>
              <a:rPr lang="uk-UA" sz="1400" b="1" dirty="0">
                <a:solidFill>
                  <a:srgbClr val="213A71"/>
                </a:solidFill>
                <a:latin typeface="Candara" panose="020E0502030303020204" pitchFamily="34" charset="0"/>
              </a:rPr>
              <a:t>інформації.</a:t>
            </a:r>
            <a:endParaRPr lang="ru-RU" sz="1400" dirty="0">
              <a:solidFill>
                <a:srgbClr val="213A71"/>
              </a:solidFill>
              <a:latin typeface="Candara" panose="020E0502030303020204" pitchFamily="34" charset="0"/>
            </a:endParaRPr>
          </a:p>
        </p:txBody>
      </p:sp>
      <p:sp>
        <p:nvSpPr>
          <p:cNvPr id="24" name="Десятиугольник 23"/>
          <p:cNvSpPr>
            <a:spLocks noChangeAspect="1"/>
          </p:cNvSpPr>
          <p:nvPr/>
        </p:nvSpPr>
        <p:spPr>
          <a:xfrm>
            <a:off x="8604250" y="6378575"/>
            <a:ext cx="261938" cy="250825"/>
          </a:xfrm>
          <a:prstGeom prst="decagon">
            <a:avLst/>
          </a:prstGeom>
          <a:solidFill>
            <a:srgbClr val="62FE6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100" b="1" dirty="0">
                <a:solidFill>
                  <a:srgbClr val="213A71"/>
                </a:solidFill>
                <a:latin typeface="Candara" panose="020E0502030303020204" pitchFamily="34" charset="0"/>
              </a:rPr>
              <a:t>3</a:t>
            </a:r>
            <a:endParaRPr lang="ru-RU" sz="1100" b="1" dirty="0">
              <a:solidFill>
                <a:srgbClr val="213A71"/>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4037" name="Заголовок 1"/>
          <p:cNvSpPr>
            <a:spLocks noGrp="1"/>
          </p:cNvSpPr>
          <p:nvPr>
            <p:ph type="title"/>
          </p:nvPr>
        </p:nvSpPr>
        <p:spPr bwMode="auto">
          <a:xfrm>
            <a:off x="1979613" y="188913"/>
            <a:ext cx="5472112" cy="503237"/>
          </a:xfrm>
        </p:spPr>
        <p:txBody>
          <a:bodyPr wrap="square" numCol="1" compatLnSpc="1">
            <a:prstTxWarp prst="textNoShape">
              <a:avLst/>
            </a:prstTxWarp>
          </a:bodyPr>
          <a:lstStyle/>
          <a:p>
            <a:pPr marL="0" indent="0" algn="ctr">
              <a:buFont typeface="Georgia" pitchFamily="18" charset="0"/>
              <a:buNone/>
            </a:pPr>
            <a:r>
              <a:rPr lang="uk-UA" sz="2700" smtClean="0">
                <a:solidFill>
                  <a:srgbClr val="213A71"/>
                </a:solidFill>
                <a:effectLst/>
                <a:latin typeface="Candara" pitchFamily="34" charset="0"/>
              </a:rPr>
              <a:t>Терміни та їх тлумачення</a:t>
            </a:r>
            <a:endParaRPr lang="ru-RU" sz="2700" smtClean="0">
              <a:solidFill>
                <a:srgbClr val="213A71"/>
              </a:solidFill>
              <a:effectLst/>
              <a:latin typeface="Candara" pitchFamily="34" charset="0"/>
            </a:endParaRPr>
          </a:p>
        </p:txBody>
      </p:sp>
      <p:pic>
        <p:nvPicPr>
          <p:cNvPr id="44038" name="Picture 2" descr="C:\Users\Alex\Desktop\2.png"/>
          <p:cNvPicPr>
            <a:picLocks noChangeAspect="1" noChangeArrowheads="1"/>
          </p:cNvPicPr>
          <p:nvPr/>
        </p:nvPicPr>
        <p:blipFill>
          <a:blip r:embed="rId3"/>
          <a:srcRect/>
          <a:stretch>
            <a:fillRect/>
          </a:stretch>
        </p:blipFill>
        <p:spPr bwMode="auto">
          <a:xfrm>
            <a:off x="468313" y="6021388"/>
            <a:ext cx="7920037" cy="487362"/>
          </a:xfrm>
          <a:prstGeom prst="rect">
            <a:avLst/>
          </a:prstGeom>
          <a:noFill/>
          <a:ln w="9525">
            <a:noFill/>
            <a:miter lim="800000"/>
            <a:headEnd/>
            <a:tailEnd/>
          </a:ln>
        </p:spPr>
      </p:pic>
      <p:sp>
        <p:nvSpPr>
          <p:cNvPr id="10" name="Скругленный прямоугольник 9"/>
          <p:cNvSpPr>
            <a:spLocks noChangeAspect="1"/>
          </p:cNvSpPr>
          <p:nvPr/>
        </p:nvSpPr>
        <p:spPr>
          <a:xfrm>
            <a:off x="323850" y="765175"/>
            <a:ext cx="8064500" cy="1655763"/>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indent="357188" algn="just" fontAlgn="auto">
              <a:spcBef>
                <a:spcPts val="0"/>
              </a:spcBef>
              <a:spcAft>
                <a:spcPts val="0"/>
              </a:spcAft>
              <a:defRPr/>
            </a:pPr>
            <a:r>
              <a:rPr lang="uk-UA" sz="1200" b="1" dirty="0">
                <a:solidFill>
                  <a:srgbClr val="213A71"/>
                </a:solidFill>
                <a:latin typeface="Candara" panose="020E0502030303020204" pitchFamily="34" charset="0"/>
              </a:rPr>
              <a:t>Об’єднанням територіальних громад передбачено можливість створення нової інтегрованої моделі надання </a:t>
            </a:r>
            <a:r>
              <a:rPr lang="uk-UA" sz="1200" b="1" dirty="0">
                <a:solidFill>
                  <a:srgbClr val="213A71"/>
                </a:solidFill>
                <a:latin typeface="Candara" panose="020E0502030303020204" pitchFamily="34" charset="0"/>
              </a:rPr>
              <a:t>послуг </a:t>
            </a:r>
            <a:r>
              <a:rPr lang="uk-UA" sz="1200" b="1" dirty="0">
                <a:solidFill>
                  <a:srgbClr val="213A71"/>
                </a:solidFill>
                <a:latin typeface="Candara" panose="020E0502030303020204" pitchFamily="34" charset="0"/>
              </a:rPr>
              <a:t>громадянам за їх місцем проживання. Ця модель спрямовується на об’єднання та інтегрування наявних ресурсів (приміщень, фінансів, кадрів) для розвитку комплексу послуг, які відповідають потребам мешканців громади і є економічно обґрунтованими.</a:t>
            </a:r>
            <a:endParaRPr lang="ru-RU" sz="1200" b="1" dirty="0">
              <a:solidFill>
                <a:srgbClr val="213A71"/>
              </a:solidFill>
              <a:latin typeface="Candara" panose="020E0502030303020204" pitchFamily="34" charset="0"/>
            </a:endParaRPr>
          </a:p>
          <a:p>
            <a:pPr indent="357188" algn="just" fontAlgn="auto">
              <a:spcBef>
                <a:spcPts val="0"/>
              </a:spcBef>
              <a:spcAft>
                <a:spcPts val="0"/>
              </a:spcAft>
              <a:defRPr/>
            </a:pPr>
            <a:r>
              <a:rPr lang="uk-UA" sz="1200" b="1" dirty="0">
                <a:solidFill>
                  <a:srgbClr val="213A71"/>
                </a:solidFill>
                <a:latin typeface="Candara" panose="020E0502030303020204" pitchFamily="34" charset="0"/>
              </a:rPr>
              <a:t>Утворення об’єднаних територіальних громад має супроводжуватися розвитком системи надання </a:t>
            </a:r>
            <a:r>
              <a:rPr lang="uk-UA" sz="1200" b="1" dirty="0">
                <a:solidFill>
                  <a:srgbClr val="213A71"/>
                </a:solidFill>
                <a:latin typeface="Candara" panose="020E0502030303020204" pitchFamily="34" charset="0"/>
              </a:rPr>
              <a:t>послуг </a:t>
            </a:r>
            <a:r>
              <a:rPr lang="uk-UA" sz="1200" b="1" dirty="0">
                <a:solidFill>
                  <a:srgbClr val="213A71"/>
                </a:solidFill>
                <a:latin typeface="Candara" panose="020E0502030303020204" pitchFamily="34" charset="0"/>
              </a:rPr>
              <a:t>у цих громадах за місцем проживання людини, без вилучення її зі звичного середовища проживання, та запровадженням інноваційних послуг,</a:t>
            </a:r>
            <a:r>
              <a:rPr lang="en-US" sz="1200" b="1" dirty="0">
                <a:solidFill>
                  <a:srgbClr val="213A71"/>
                </a:solidFill>
                <a:latin typeface="Candara" panose="020E0502030303020204" pitchFamily="34" charset="0"/>
              </a:rPr>
              <a:t> </a:t>
            </a:r>
            <a:r>
              <a:rPr lang="uk-UA" sz="1200" b="1" dirty="0">
                <a:solidFill>
                  <a:srgbClr val="213A71"/>
                </a:solidFill>
                <a:latin typeface="Candara" panose="020E0502030303020204" pitchFamily="34" charset="0"/>
              </a:rPr>
              <a:t>зокрема, для осіб з інвалідністю, дітей, літніх людей, постраждалих від торгівлі людьми та домашнього насильства тощо.</a:t>
            </a:r>
            <a:endParaRPr lang="en-US" sz="1200" b="1" dirty="0">
              <a:solidFill>
                <a:srgbClr val="213A71"/>
              </a:solidFill>
              <a:latin typeface="Candara" panose="020E0502030303020204" pitchFamily="34" charset="0"/>
            </a:endParaRPr>
          </a:p>
        </p:txBody>
      </p:sp>
      <p:sp>
        <p:nvSpPr>
          <p:cNvPr id="14" name="Десятиугольник 13"/>
          <p:cNvSpPr>
            <a:spLocks noChangeAspect="1"/>
          </p:cNvSpPr>
          <p:nvPr/>
        </p:nvSpPr>
        <p:spPr>
          <a:xfrm>
            <a:off x="8604250" y="6378575"/>
            <a:ext cx="261938" cy="250825"/>
          </a:xfrm>
          <a:prstGeom prst="decagon">
            <a:avLst/>
          </a:prstGeom>
          <a:solidFill>
            <a:srgbClr val="62FE6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uk-UA" sz="1100" b="1" dirty="0">
                <a:solidFill>
                  <a:srgbClr val="213A71"/>
                </a:solidFill>
                <a:latin typeface="Candara" panose="020E0502030303020204" pitchFamily="34" charset="0"/>
              </a:rPr>
              <a:t>4</a:t>
            </a:r>
            <a:endParaRPr lang="ru-RU" sz="1100" b="1" dirty="0">
              <a:solidFill>
                <a:srgbClr val="213A71"/>
              </a:solidFill>
              <a:latin typeface="Candara" panose="020E0502030303020204" pitchFamily="34" charset="0"/>
            </a:endParaRPr>
          </a:p>
        </p:txBody>
      </p:sp>
      <p:sp>
        <p:nvSpPr>
          <p:cNvPr id="15" name="Скругленная прямоугольная выноска 14"/>
          <p:cNvSpPr/>
          <p:nvPr/>
        </p:nvSpPr>
        <p:spPr>
          <a:xfrm>
            <a:off x="2339975" y="3316288"/>
            <a:ext cx="5972175" cy="944562"/>
          </a:xfrm>
          <a:prstGeom prst="wedgeRoundRectCallout">
            <a:avLst>
              <a:gd name="adj1" fmla="val -49999"/>
              <a:gd name="adj2" fmla="val -107464"/>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200" b="1" dirty="0">
                <a:solidFill>
                  <a:srgbClr val="213A71"/>
                </a:solidFill>
                <a:latin typeface="Candara" panose="020E0502030303020204" pitchFamily="34" charset="0"/>
              </a:rPr>
              <a:t>– особа зі стійким розладом функцій організму, що при взаємодії із зовнішнім середовищем може призводити до обмеження її життєдіяльності, внаслідок чого держава зобов’язана створити умови для реалізації нею прав на рівні з іншими громадянами та забезпечити її соціальний захист.</a:t>
            </a:r>
          </a:p>
        </p:txBody>
      </p:sp>
      <p:sp>
        <p:nvSpPr>
          <p:cNvPr id="18" name="Скругленный прямоугольник 17"/>
          <p:cNvSpPr>
            <a:spLocks noChangeAspect="1"/>
          </p:cNvSpPr>
          <p:nvPr/>
        </p:nvSpPr>
        <p:spPr>
          <a:xfrm>
            <a:off x="387350" y="2603500"/>
            <a:ext cx="1952625" cy="360363"/>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ctr" fontAlgn="auto">
              <a:spcBef>
                <a:spcPts val="0"/>
              </a:spcBef>
              <a:spcAft>
                <a:spcPts val="0"/>
              </a:spcAft>
              <a:defRPr/>
            </a:pPr>
            <a:r>
              <a:rPr lang="uk-UA" sz="1400" b="1" dirty="0">
                <a:solidFill>
                  <a:srgbClr val="213A71"/>
                </a:solidFill>
                <a:latin typeface="Candara" panose="020E0502030303020204" pitchFamily="34" charset="0"/>
              </a:rPr>
              <a:t>Особа </a:t>
            </a:r>
            <a:r>
              <a:rPr lang="uk-UA" sz="1400" b="1" dirty="0">
                <a:solidFill>
                  <a:srgbClr val="213A71"/>
                </a:solidFill>
                <a:latin typeface="Candara" panose="020E0502030303020204" pitchFamily="34" charset="0"/>
              </a:rPr>
              <a:t>з інвалідністю</a:t>
            </a:r>
            <a:endParaRPr lang="ru-RU" sz="1400" b="1" dirty="0">
              <a:solidFill>
                <a:srgbClr val="213A71"/>
              </a:solidFill>
              <a:latin typeface="Candara" panose="020E0502030303020204" pitchFamily="34" charset="0"/>
            </a:endParaRPr>
          </a:p>
        </p:txBody>
      </p:sp>
      <p:sp>
        <p:nvSpPr>
          <p:cNvPr id="21" name="Скругленная прямоугольная выноска 20"/>
          <p:cNvSpPr/>
          <p:nvPr/>
        </p:nvSpPr>
        <p:spPr>
          <a:xfrm>
            <a:off x="2339975" y="4868863"/>
            <a:ext cx="5972175" cy="1008062"/>
          </a:xfrm>
          <a:prstGeom prst="wedgeRoundRectCallout">
            <a:avLst>
              <a:gd name="adj1" fmla="val -43664"/>
              <a:gd name="adj2" fmla="val -79038"/>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200" b="1" dirty="0">
                <a:solidFill>
                  <a:srgbClr val="213A71"/>
                </a:solidFill>
                <a:latin typeface="Candara" panose="020E0502030303020204" pitchFamily="34" charset="0"/>
              </a:rPr>
              <a:t>– особа віком до 18 років (повноліття) зі стійким розладом функцій організму, що при взаємодії із зовнішнім середовищем може призводити до обмеження її життєдіяльності, внаслідок чого держава зобов’язана створити умови для реалізації нею прав на рівні з іншими громадянами та забезпечити її соціальний захист.</a:t>
            </a:r>
            <a:endParaRPr lang="ru-RU" sz="1200" b="1" dirty="0">
              <a:solidFill>
                <a:srgbClr val="213A71"/>
              </a:solidFill>
              <a:latin typeface="Candara" panose="020E0502030303020204" pitchFamily="34" charset="0"/>
            </a:endParaRPr>
          </a:p>
        </p:txBody>
      </p:sp>
      <p:sp>
        <p:nvSpPr>
          <p:cNvPr id="25" name="Скругленный прямоугольник 24"/>
          <p:cNvSpPr>
            <a:spLocks noChangeAspect="1"/>
          </p:cNvSpPr>
          <p:nvPr/>
        </p:nvSpPr>
        <p:spPr>
          <a:xfrm>
            <a:off x="387350" y="4438650"/>
            <a:ext cx="2312988" cy="293688"/>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ctr" fontAlgn="auto">
              <a:spcBef>
                <a:spcPts val="0"/>
              </a:spcBef>
              <a:spcAft>
                <a:spcPts val="0"/>
              </a:spcAft>
              <a:defRPr/>
            </a:pPr>
            <a:r>
              <a:rPr lang="uk-UA" sz="1400" b="1" dirty="0">
                <a:solidFill>
                  <a:srgbClr val="213A71"/>
                </a:solidFill>
                <a:latin typeface="Candara" panose="020E0502030303020204" pitchFamily="34" charset="0"/>
              </a:rPr>
              <a:t>Дитина </a:t>
            </a:r>
            <a:r>
              <a:rPr lang="uk-UA" sz="1400" b="1" dirty="0">
                <a:solidFill>
                  <a:srgbClr val="213A71"/>
                </a:solidFill>
                <a:latin typeface="Candara" panose="020E0502030303020204" pitchFamily="34" charset="0"/>
              </a:rPr>
              <a:t>з інвалідністю</a:t>
            </a:r>
            <a:endParaRPr lang="ru-RU" sz="1400" b="1" dirty="0">
              <a:solidFill>
                <a:srgbClr val="213A71"/>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46085" name="Picture 2" descr="C:\Users\Alex\Desktop\2.png"/>
          <p:cNvPicPr>
            <a:picLocks noChangeAspect="1" noChangeArrowheads="1"/>
          </p:cNvPicPr>
          <p:nvPr/>
        </p:nvPicPr>
        <p:blipFill>
          <a:blip r:embed="rId3"/>
          <a:srcRect/>
          <a:stretch>
            <a:fillRect/>
          </a:stretch>
        </p:blipFill>
        <p:spPr bwMode="auto">
          <a:xfrm>
            <a:off x="468313" y="6021388"/>
            <a:ext cx="7920037" cy="487362"/>
          </a:xfrm>
          <a:prstGeom prst="rect">
            <a:avLst/>
          </a:prstGeom>
          <a:noFill/>
          <a:ln w="9525">
            <a:noFill/>
            <a:miter lim="800000"/>
            <a:headEnd/>
            <a:tailEnd/>
          </a:ln>
        </p:spPr>
      </p:pic>
      <p:sp>
        <p:nvSpPr>
          <p:cNvPr id="12" name="Десятиугольник 11"/>
          <p:cNvSpPr>
            <a:spLocks noChangeAspect="1"/>
          </p:cNvSpPr>
          <p:nvPr/>
        </p:nvSpPr>
        <p:spPr>
          <a:xfrm>
            <a:off x="8604250" y="6378575"/>
            <a:ext cx="261938" cy="250825"/>
          </a:xfrm>
          <a:prstGeom prst="decagon">
            <a:avLst/>
          </a:prstGeom>
          <a:solidFill>
            <a:srgbClr val="62FE6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uk-UA" sz="1100" b="1" dirty="0">
                <a:solidFill>
                  <a:srgbClr val="213A71"/>
                </a:solidFill>
                <a:latin typeface="Candara" panose="020E0502030303020204" pitchFamily="34" charset="0"/>
              </a:rPr>
              <a:t>5</a:t>
            </a:r>
            <a:endParaRPr lang="ru-RU" sz="1100" b="1" dirty="0">
              <a:solidFill>
                <a:srgbClr val="213A71"/>
              </a:solidFill>
              <a:latin typeface="Candara" panose="020E0502030303020204" pitchFamily="34" charset="0"/>
            </a:endParaRPr>
          </a:p>
        </p:txBody>
      </p:sp>
      <p:sp>
        <p:nvSpPr>
          <p:cNvPr id="14" name="Скругленный прямоугольник 13"/>
          <p:cNvSpPr>
            <a:spLocks noChangeAspect="1"/>
          </p:cNvSpPr>
          <p:nvPr/>
        </p:nvSpPr>
        <p:spPr>
          <a:xfrm>
            <a:off x="358775" y="2852738"/>
            <a:ext cx="8066088" cy="2592387"/>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0" rIns="36000" bIns="36000"/>
          <a:lstStyle/>
          <a:p>
            <a:pPr indent="180975" algn="just" fontAlgn="auto">
              <a:spcBef>
                <a:spcPts val="600"/>
              </a:spcBef>
              <a:spcAft>
                <a:spcPts val="0"/>
              </a:spcAft>
              <a:defRPr/>
            </a:pPr>
            <a:r>
              <a:rPr lang="uk-UA" sz="1200" b="1" dirty="0">
                <a:solidFill>
                  <a:srgbClr val="213A71"/>
                </a:solidFill>
                <a:latin typeface="Candara" panose="020E0502030303020204" pitchFamily="34" charset="0"/>
              </a:rPr>
              <a:t>Терміни </a:t>
            </a:r>
            <a:r>
              <a:rPr lang="uk-UA" sz="1200" b="1" dirty="0">
                <a:solidFill>
                  <a:srgbClr val="213A71"/>
                </a:solidFill>
                <a:latin typeface="Candara" panose="020E0502030303020204" pitchFamily="34" charset="0"/>
              </a:rPr>
              <a:t>«інвалід», «особа з обмеженими фізичними можливостями», «дитина-інвалід», що застосовувалися раніше, було замінено відповідно на «особа з інвалідністю», «дитина з інвалідністю» (</a:t>
            </a:r>
            <a:r>
              <a:rPr lang="uk-UA" sz="1200" b="1" i="1" dirty="0">
                <a:solidFill>
                  <a:srgbClr val="213A71"/>
                </a:solidFill>
                <a:latin typeface="Candara" panose="020E0502030303020204" pitchFamily="34" charset="0"/>
              </a:rPr>
              <a:t>Закон України № 2249 </a:t>
            </a:r>
            <a:r>
              <a:rPr lang="en-US" sz="1200" b="1" i="1" dirty="0">
                <a:solidFill>
                  <a:srgbClr val="213A71"/>
                </a:solidFill>
                <a:latin typeface="Candara" panose="020E0502030303020204" pitchFamily="34" charset="0"/>
              </a:rPr>
              <a:t>–</a:t>
            </a:r>
            <a:r>
              <a:rPr lang="uk-UA" sz="1200" b="1" i="1" dirty="0">
                <a:solidFill>
                  <a:srgbClr val="213A71"/>
                </a:solidFill>
                <a:latin typeface="Candara" panose="020E0502030303020204" pitchFamily="34" charset="0"/>
              </a:rPr>
              <a:t> VIII «Про внесення змін до деяких законодавчих актів України», ухвалений Верховною Радою України 19 грудня 2017 року).</a:t>
            </a:r>
            <a:endParaRPr lang="ru-RU" sz="1200" b="1" dirty="0">
              <a:solidFill>
                <a:srgbClr val="213A71"/>
              </a:solidFill>
              <a:latin typeface="Candara" panose="020E0502030303020204" pitchFamily="34" charset="0"/>
            </a:endParaRPr>
          </a:p>
          <a:p>
            <a:pPr indent="180975" algn="just" fontAlgn="auto">
              <a:spcBef>
                <a:spcPts val="0"/>
              </a:spcBef>
              <a:spcAft>
                <a:spcPts val="0"/>
              </a:spcAft>
              <a:defRPr/>
            </a:pPr>
            <a:r>
              <a:rPr lang="uk-UA" sz="1200" b="1" dirty="0">
                <a:solidFill>
                  <a:srgbClr val="213A71"/>
                </a:solidFill>
                <a:latin typeface="Candara" panose="020E0502030303020204" pitchFamily="34" charset="0"/>
              </a:rPr>
              <a:t>Таким чином, норми чинного законодавства в Україні було приведено у відповідність до положень Конвенції ООН про права осіб з інвалідністю. </a:t>
            </a:r>
            <a:endParaRPr lang="ru-RU" sz="1200" b="1" dirty="0">
              <a:solidFill>
                <a:srgbClr val="213A71"/>
              </a:solidFill>
              <a:latin typeface="Candara" panose="020E0502030303020204" pitchFamily="34" charset="0"/>
            </a:endParaRPr>
          </a:p>
          <a:p>
            <a:pPr indent="180975" algn="just" fontAlgn="auto">
              <a:spcBef>
                <a:spcPts val="0"/>
              </a:spcBef>
              <a:spcAft>
                <a:spcPts val="0"/>
              </a:spcAft>
              <a:defRPr/>
            </a:pPr>
            <a:r>
              <a:rPr lang="uk-UA" sz="1200" b="1" dirty="0">
                <a:solidFill>
                  <a:srgbClr val="213A71"/>
                </a:solidFill>
                <a:latin typeface="Candara" panose="020E0502030303020204" pitchFamily="34" charset="0"/>
              </a:rPr>
              <a:t>Крім того, запроваджуючи до вживання термін «особа з інвалідністю», перш за все, акцент робиться на людині, а не на її інвалідності. </a:t>
            </a:r>
            <a:endParaRPr lang="ru-RU" sz="1200" b="1" dirty="0">
              <a:solidFill>
                <a:srgbClr val="213A71"/>
              </a:solidFill>
              <a:latin typeface="Candara" panose="020E0502030303020204" pitchFamily="34" charset="0"/>
            </a:endParaRPr>
          </a:p>
          <a:p>
            <a:pPr indent="180975" algn="just" fontAlgn="auto">
              <a:spcBef>
                <a:spcPts val="0"/>
              </a:spcBef>
              <a:spcAft>
                <a:spcPts val="0"/>
              </a:spcAft>
              <a:defRPr/>
            </a:pPr>
            <a:r>
              <a:rPr lang="uk-UA" sz="1200" b="1" dirty="0">
                <a:solidFill>
                  <a:srgbClr val="213A71"/>
                </a:solidFill>
                <a:latin typeface="Candara" panose="020E0502030303020204" pitchFamily="34" charset="0"/>
              </a:rPr>
              <a:t>Усі нормативні акти, у яких вживають терміни «інвалід», «дитина-інвалід», «інвалід з дитинства» та «інвалід війни», будуть приведені у відповідність у всіх відмінках </a:t>
            </a:r>
            <a:r>
              <a:rPr lang="uk-UA" sz="1200" b="1" dirty="0">
                <a:solidFill>
                  <a:srgbClr val="213A71"/>
                </a:solidFill>
                <a:latin typeface="Candara" panose="020E0502030303020204" pitchFamily="34" charset="0"/>
              </a:rPr>
              <a:t>і </a:t>
            </a:r>
            <a:r>
              <a:rPr lang="uk-UA" sz="1200" b="1" dirty="0">
                <a:solidFill>
                  <a:srgbClr val="213A71"/>
                </a:solidFill>
                <a:latin typeface="Candara" panose="020E0502030303020204" pitchFamily="34" charset="0"/>
              </a:rPr>
              <a:t>числах та замінені відповідно словами «особа з інвалідністю», «дитина з інвалідністю», «особа з інвалідністю з дитинства» чи «особа з інвалідністю внаслідок війни».</a:t>
            </a:r>
            <a:endParaRPr lang="ru-RU" sz="1200" b="1" dirty="0">
              <a:solidFill>
                <a:srgbClr val="213A71"/>
              </a:solidFill>
              <a:latin typeface="Candara" panose="020E0502030303020204" pitchFamily="34" charset="0"/>
            </a:endParaRPr>
          </a:p>
          <a:p>
            <a:pPr fontAlgn="auto">
              <a:spcBef>
                <a:spcPts val="0"/>
              </a:spcBef>
              <a:spcAft>
                <a:spcPts val="0"/>
              </a:spcAft>
              <a:defRPr/>
            </a:pPr>
            <a:endParaRPr lang="ru-RU" sz="1200" dirty="0"/>
          </a:p>
        </p:txBody>
      </p:sp>
      <p:sp>
        <p:nvSpPr>
          <p:cNvPr id="15" name="Скругленная прямоугольная выноска 14"/>
          <p:cNvSpPr/>
          <p:nvPr/>
        </p:nvSpPr>
        <p:spPr>
          <a:xfrm>
            <a:off x="2339975" y="1341438"/>
            <a:ext cx="5972175" cy="1008062"/>
          </a:xfrm>
          <a:prstGeom prst="wedgeRoundRectCallout">
            <a:avLst>
              <a:gd name="adj1" fmla="val -49966"/>
              <a:gd name="adj2" fmla="val -94108"/>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200" b="1" dirty="0">
                <a:solidFill>
                  <a:srgbClr val="213A71"/>
                </a:solidFill>
                <a:latin typeface="Candara" panose="020E0502030303020204" pitchFamily="34" charset="0"/>
              </a:rPr>
              <a:t>– міра втрати здоров’я у зв’язку із захворюванням, травмою (її наслідками) або вродженими вадами, що при взаємодії із зовнішнім середовищем може призводити до обмеження життєдіяльності особи, внаслідок чого держава зобов’язана створити умови для реалізації нею прав на рівні з іншими громадянами та забезпечити її соціальний захист.</a:t>
            </a:r>
            <a:endParaRPr lang="en-US" sz="1200" b="1" dirty="0">
              <a:solidFill>
                <a:srgbClr val="213A71"/>
              </a:solidFill>
              <a:latin typeface="Candara" panose="020E0502030303020204" pitchFamily="34" charset="0"/>
            </a:endParaRPr>
          </a:p>
        </p:txBody>
      </p:sp>
      <p:sp>
        <p:nvSpPr>
          <p:cNvPr id="20" name="Скругленный прямоугольник 19"/>
          <p:cNvSpPr>
            <a:spLocks noChangeAspect="1"/>
          </p:cNvSpPr>
          <p:nvPr/>
        </p:nvSpPr>
        <p:spPr>
          <a:xfrm>
            <a:off x="387350" y="758825"/>
            <a:ext cx="1952625" cy="293688"/>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ctr" fontAlgn="auto">
              <a:spcBef>
                <a:spcPts val="0"/>
              </a:spcBef>
              <a:spcAft>
                <a:spcPts val="0"/>
              </a:spcAft>
              <a:defRPr/>
            </a:pPr>
            <a:r>
              <a:rPr lang="uk-UA" sz="1400" b="1" dirty="0">
                <a:solidFill>
                  <a:srgbClr val="213A71"/>
                </a:solidFill>
                <a:latin typeface="Candara" panose="020E0502030303020204" pitchFamily="34" charset="0"/>
              </a:rPr>
              <a:t>Інвалідність</a:t>
            </a:r>
            <a:endParaRPr lang="ru-RU" sz="1400" b="1" dirty="0">
              <a:solidFill>
                <a:srgbClr val="213A71"/>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48133" name="Picture 2" descr="C:\Users\Alex\Desktop\2.png"/>
          <p:cNvPicPr>
            <a:picLocks noChangeAspect="1" noChangeArrowheads="1"/>
          </p:cNvPicPr>
          <p:nvPr/>
        </p:nvPicPr>
        <p:blipFill>
          <a:blip r:embed="rId3"/>
          <a:srcRect/>
          <a:stretch>
            <a:fillRect/>
          </a:stretch>
        </p:blipFill>
        <p:spPr bwMode="auto">
          <a:xfrm>
            <a:off x="468313" y="6021388"/>
            <a:ext cx="7920037" cy="487362"/>
          </a:xfrm>
          <a:prstGeom prst="rect">
            <a:avLst/>
          </a:prstGeom>
          <a:noFill/>
          <a:ln w="9525">
            <a:noFill/>
            <a:miter lim="800000"/>
            <a:headEnd/>
            <a:tailEnd/>
          </a:ln>
        </p:spPr>
      </p:pic>
      <p:sp>
        <p:nvSpPr>
          <p:cNvPr id="20" name="Скругленная прямоугольная выноска 19"/>
          <p:cNvSpPr/>
          <p:nvPr/>
        </p:nvSpPr>
        <p:spPr>
          <a:xfrm>
            <a:off x="2339975" y="4652963"/>
            <a:ext cx="5972175" cy="1087437"/>
          </a:xfrm>
          <a:prstGeom prst="wedgeRoundRectCallout">
            <a:avLst>
              <a:gd name="adj1" fmla="val -49521"/>
              <a:gd name="adj2" fmla="val -98046"/>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200" b="1" dirty="0">
                <a:solidFill>
                  <a:srgbClr val="213A71"/>
                </a:solidFill>
                <a:latin typeface="Candara" panose="020E0502030303020204" pitchFamily="34" charset="0"/>
              </a:rPr>
              <a:t>– комплекс оптимальних видів, форм, обсягів, строків реабілітаційних заходів із визначенням порядку, місця їх проведення, спрямованих на відновлення та компенсацію порушених або втрачених функцій організму і здібностей інваліда та дитини-інваліда.</a:t>
            </a:r>
          </a:p>
        </p:txBody>
      </p:sp>
      <p:sp>
        <p:nvSpPr>
          <p:cNvPr id="21" name="Скругленный прямоугольник 20"/>
          <p:cNvSpPr>
            <a:spLocks noChangeAspect="1"/>
          </p:cNvSpPr>
          <p:nvPr/>
        </p:nvSpPr>
        <p:spPr>
          <a:xfrm>
            <a:off x="387350" y="3716338"/>
            <a:ext cx="1952625" cy="792162"/>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ctr" fontAlgn="auto">
              <a:spcBef>
                <a:spcPts val="0"/>
              </a:spcBef>
              <a:spcAft>
                <a:spcPts val="0"/>
              </a:spcAft>
              <a:defRPr/>
            </a:pPr>
            <a:r>
              <a:rPr lang="uk-UA" sz="1400" b="1" dirty="0">
                <a:solidFill>
                  <a:srgbClr val="213A71"/>
                </a:solidFill>
                <a:latin typeface="Candara" panose="020E0502030303020204" pitchFamily="34" charset="0"/>
              </a:rPr>
              <a:t>Індивідуальна програма реабілітації інваліда </a:t>
            </a:r>
            <a:r>
              <a:rPr lang="uk-UA" sz="1400" b="1" dirty="0">
                <a:solidFill>
                  <a:srgbClr val="213A71"/>
                </a:solidFill>
                <a:latin typeface="Candara" panose="020E0502030303020204" pitchFamily="34" charset="0"/>
              </a:rPr>
              <a:t>(ІПР</a:t>
            </a:r>
            <a:r>
              <a:rPr lang="uk-UA" sz="1400" b="1" dirty="0">
                <a:solidFill>
                  <a:srgbClr val="213A71"/>
                </a:solidFill>
                <a:latin typeface="Candara" panose="020E0502030303020204" pitchFamily="34" charset="0"/>
              </a:rPr>
              <a:t>)</a:t>
            </a:r>
            <a:endParaRPr lang="ru-RU" sz="1400" b="1" dirty="0">
              <a:solidFill>
                <a:srgbClr val="213A71"/>
              </a:solidFill>
              <a:latin typeface="Candara" panose="020E0502030303020204" pitchFamily="34" charset="0"/>
            </a:endParaRPr>
          </a:p>
        </p:txBody>
      </p:sp>
      <p:sp>
        <p:nvSpPr>
          <p:cNvPr id="11" name="Десятиугольник 10"/>
          <p:cNvSpPr>
            <a:spLocks noChangeAspect="1"/>
          </p:cNvSpPr>
          <p:nvPr/>
        </p:nvSpPr>
        <p:spPr>
          <a:xfrm>
            <a:off x="8604250" y="6378575"/>
            <a:ext cx="261938" cy="250825"/>
          </a:xfrm>
          <a:prstGeom prst="decagon">
            <a:avLst/>
          </a:prstGeom>
          <a:solidFill>
            <a:srgbClr val="62FE6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uk-UA" sz="1100" b="1" dirty="0">
                <a:solidFill>
                  <a:srgbClr val="213A71"/>
                </a:solidFill>
                <a:latin typeface="Candara" panose="020E0502030303020204" pitchFamily="34" charset="0"/>
              </a:rPr>
              <a:t>6</a:t>
            </a:r>
            <a:endParaRPr lang="ru-RU" sz="1100" b="1" dirty="0">
              <a:solidFill>
                <a:srgbClr val="213A71"/>
              </a:solidFill>
              <a:latin typeface="Candara" panose="020E0502030303020204" pitchFamily="34" charset="0"/>
            </a:endParaRPr>
          </a:p>
        </p:txBody>
      </p:sp>
      <p:sp>
        <p:nvSpPr>
          <p:cNvPr id="24" name="Скругленная прямоугольная выноска 23"/>
          <p:cNvSpPr/>
          <p:nvPr/>
        </p:nvSpPr>
        <p:spPr>
          <a:xfrm>
            <a:off x="2339975" y="1354138"/>
            <a:ext cx="5972175" cy="1223962"/>
          </a:xfrm>
          <a:prstGeom prst="wedgeRoundRectCallout">
            <a:avLst>
              <a:gd name="adj1" fmla="val -43398"/>
              <a:gd name="adj2" fmla="val -83790"/>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200" b="1" dirty="0">
                <a:solidFill>
                  <a:srgbClr val="213A71"/>
                </a:solidFill>
                <a:latin typeface="Candara" panose="020E0502030303020204" pitchFamily="34" charset="0"/>
              </a:rPr>
              <a:t>затверджена Постановою Кабінету Міністрів України від 8 грудня 2006 року </a:t>
            </a:r>
            <a:r>
              <a:rPr lang="uk-UA" sz="1200" b="1" i="1" dirty="0">
                <a:solidFill>
                  <a:srgbClr val="213A71"/>
                </a:solidFill>
                <a:latin typeface="Candara" panose="020E0502030303020204" pitchFamily="34" charset="0"/>
              </a:rPr>
              <a:t>(із чинними змінами та доповненнями).</a:t>
            </a:r>
            <a:r>
              <a:rPr lang="uk-UA" sz="1200" b="1" dirty="0">
                <a:solidFill>
                  <a:srgbClr val="213A71"/>
                </a:solidFill>
                <a:latin typeface="Candara" panose="020E0502030303020204" pitchFamily="34" charset="0"/>
              </a:rPr>
              <a:t> Є основним нормативним документом, що визначає гарантовані державою переліки реабілітаційних послуг, технічних та інших засобів реабілітації, виробів медичного призначення, що надаються особі чи дитині з інвалідністю з урахуванням фактичних потреб, залежно від віку, статі, виду захворювання (каліцтва) безоплатно або на пільгових умовах.</a:t>
            </a:r>
            <a:endParaRPr lang="uk-UA" sz="1200" b="1" dirty="0">
              <a:solidFill>
                <a:srgbClr val="213A71"/>
              </a:solidFill>
              <a:latin typeface="Candara" panose="020E0502030303020204" pitchFamily="34" charset="0"/>
            </a:endParaRPr>
          </a:p>
        </p:txBody>
      </p:sp>
      <p:sp>
        <p:nvSpPr>
          <p:cNvPr id="25" name="Скругленный прямоугольник 24"/>
          <p:cNvSpPr>
            <a:spLocks noChangeAspect="1"/>
          </p:cNvSpPr>
          <p:nvPr/>
        </p:nvSpPr>
        <p:spPr>
          <a:xfrm>
            <a:off x="387350" y="620713"/>
            <a:ext cx="2312988" cy="588962"/>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fontAlgn="auto">
              <a:spcBef>
                <a:spcPts val="0"/>
              </a:spcBef>
              <a:spcAft>
                <a:spcPts val="0"/>
              </a:spcAft>
              <a:defRPr/>
            </a:pPr>
            <a:r>
              <a:rPr lang="uk-UA" sz="1400" b="1" dirty="0">
                <a:solidFill>
                  <a:srgbClr val="213A71"/>
                </a:solidFill>
                <a:latin typeface="Candara" panose="020E0502030303020204" pitchFamily="34" charset="0"/>
              </a:rPr>
              <a:t>Державна типова програма реабілітації інвалідів</a:t>
            </a:r>
            <a:endParaRPr lang="ru-RU" sz="1400" dirty="0">
              <a:solidFill>
                <a:srgbClr val="213A71"/>
              </a:solidFill>
              <a:latin typeface="Candara" panose="020E0502030303020204" pitchFamily="34" charset="0"/>
            </a:endParaRPr>
          </a:p>
        </p:txBody>
      </p:sp>
      <p:sp>
        <p:nvSpPr>
          <p:cNvPr id="26" name="Скругленная прямоугольная выноска 25"/>
          <p:cNvSpPr/>
          <p:nvPr/>
        </p:nvSpPr>
        <p:spPr>
          <a:xfrm>
            <a:off x="2339975" y="2959100"/>
            <a:ext cx="5972175" cy="576263"/>
          </a:xfrm>
          <a:prstGeom prst="wedgeRoundRectCallout">
            <a:avLst>
              <a:gd name="adj1" fmla="val -34212"/>
              <a:gd name="adj2" fmla="val -114165"/>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200" b="1" dirty="0">
                <a:solidFill>
                  <a:srgbClr val="213A71"/>
                </a:solidFill>
                <a:latin typeface="Candara" panose="020E0502030303020204" pitchFamily="34" charset="0"/>
              </a:rPr>
              <a:t>Програма містить переліки послуг, що надаються отримувачам за вказаними ознаками та відповідно </a:t>
            </a:r>
            <a:r>
              <a:rPr lang="uk-UA" sz="1200" b="1" dirty="0">
                <a:solidFill>
                  <a:srgbClr val="213A71"/>
                </a:solidFill>
                <a:latin typeface="Candara" panose="020E0502030303020204" pitchFamily="34" charset="0"/>
              </a:rPr>
              <a:t>до нозологічних </a:t>
            </a:r>
            <a:r>
              <a:rPr lang="uk-UA" sz="1200" b="1" dirty="0">
                <a:solidFill>
                  <a:srgbClr val="213A71"/>
                </a:solidFill>
                <a:latin typeface="Candara" panose="020E0502030303020204" pitchFamily="34" charset="0"/>
              </a:rPr>
              <a:t>особливостей.</a:t>
            </a:r>
            <a:endParaRPr lang="uk-UA" sz="1200" b="1" dirty="0">
              <a:solidFill>
                <a:srgbClr val="213A71"/>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50181" name="Picture 2" descr="C:\Users\Alex\Desktop\2.png"/>
          <p:cNvPicPr>
            <a:picLocks noChangeAspect="1" noChangeArrowheads="1"/>
          </p:cNvPicPr>
          <p:nvPr/>
        </p:nvPicPr>
        <p:blipFill>
          <a:blip r:embed="rId3"/>
          <a:srcRect/>
          <a:stretch>
            <a:fillRect/>
          </a:stretch>
        </p:blipFill>
        <p:spPr bwMode="auto">
          <a:xfrm>
            <a:off x="468313" y="6021388"/>
            <a:ext cx="7920037" cy="487362"/>
          </a:xfrm>
          <a:prstGeom prst="rect">
            <a:avLst/>
          </a:prstGeom>
          <a:noFill/>
          <a:ln w="9525">
            <a:noFill/>
            <a:miter lim="800000"/>
            <a:headEnd/>
            <a:tailEnd/>
          </a:ln>
        </p:spPr>
      </p:pic>
      <p:sp>
        <p:nvSpPr>
          <p:cNvPr id="10" name="Скругленная прямоугольная выноска 9"/>
          <p:cNvSpPr/>
          <p:nvPr/>
        </p:nvSpPr>
        <p:spPr>
          <a:xfrm>
            <a:off x="2339975" y="4933950"/>
            <a:ext cx="5972175" cy="727075"/>
          </a:xfrm>
          <a:prstGeom prst="wedgeRoundRectCallout">
            <a:avLst>
              <a:gd name="adj1" fmla="val -49521"/>
              <a:gd name="adj2" fmla="val -102417"/>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200" b="1" dirty="0">
                <a:solidFill>
                  <a:srgbClr val="213A71"/>
                </a:solidFill>
                <a:latin typeface="Candara" panose="020E0502030303020204" pitchFamily="34" charset="0"/>
              </a:rPr>
              <a:t>– </a:t>
            </a:r>
            <a:r>
              <a:rPr lang="uk-UA" sz="1200" b="1" dirty="0">
                <a:solidFill>
                  <a:srgbClr val="213A71"/>
                </a:solidFill>
                <a:latin typeface="Candara" panose="020E0502030303020204" pitchFamily="34" charset="0"/>
              </a:rPr>
              <a:t>нештатний </a:t>
            </a:r>
            <a:r>
              <a:rPr lang="uk-UA" sz="1200" b="1" dirty="0">
                <a:solidFill>
                  <a:srgbClr val="213A71"/>
                </a:solidFill>
                <a:latin typeface="Candara" panose="020E0502030303020204" pitchFamily="34" charset="0"/>
              </a:rPr>
              <a:t>колегіальний орган, що призначається для вирішення складних і відповідальних питань експертизи тимчасової непрацездатності. Такі комісії утворюються в лікувально-профілактичних закладах. </a:t>
            </a:r>
            <a:endParaRPr lang="ru-RU" sz="1200" b="1" dirty="0">
              <a:solidFill>
                <a:srgbClr val="213A71"/>
              </a:solidFill>
              <a:latin typeface="Candara" panose="020E0502030303020204" pitchFamily="34" charset="0"/>
            </a:endParaRPr>
          </a:p>
        </p:txBody>
      </p:sp>
      <p:sp>
        <p:nvSpPr>
          <p:cNvPr id="11" name="Скругленный прямоугольник 10"/>
          <p:cNvSpPr>
            <a:spLocks noChangeAspect="1"/>
          </p:cNvSpPr>
          <p:nvPr/>
        </p:nvSpPr>
        <p:spPr>
          <a:xfrm>
            <a:off x="387350" y="4149725"/>
            <a:ext cx="1952625" cy="792163"/>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ctr" fontAlgn="auto">
              <a:spcBef>
                <a:spcPts val="0"/>
              </a:spcBef>
              <a:spcAft>
                <a:spcPts val="0"/>
              </a:spcAft>
              <a:defRPr/>
            </a:pPr>
            <a:r>
              <a:rPr lang="uk-UA" sz="1400" b="1" dirty="0">
                <a:solidFill>
                  <a:srgbClr val="213A71"/>
                </a:solidFill>
                <a:latin typeface="Candara" panose="020E0502030303020204" pitchFamily="34" charset="0"/>
              </a:rPr>
              <a:t>Лікарсько-консультативна </a:t>
            </a:r>
            <a:r>
              <a:rPr lang="uk-UA" sz="1400" b="1" dirty="0">
                <a:solidFill>
                  <a:srgbClr val="213A71"/>
                </a:solidFill>
                <a:latin typeface="Candara" panose="020E0502030303020204" pitchFamily="34" charset="0"/>
              </a:rPr>
              <a:t>комісія (ЛКК)</a:t>
            </a:r>
            <a:endParaRPr lang="ru-RU" sz="1400" b="1" dirty="0">
              <a:solidFill>
                <a:srgbClr val="213A71"/>
              </a:solidFill>
              <a:latin typeface="Candara" panose="020E0502030303020204" pitchFamily="34" charset="0"/>
            </a:endParaRPr>
          </a:p>
        </p:txBody>
      </p:sp>
      <p:sp>
        <p:nvSpPr>
          <p:cNvPr id="12" name="Десятиугольник 11"/>
          <p:cNvSpPr>
            <a:spLocks noChangeAspect="1"/>
          </p:cNvSpPr>
          <p:nvPr/>
        </p:nvSpPr>
        <p:spPr>
          <a:xfrm>
            <a:off x="8604250" y="6378575"/>
            <a:ext cx="261938" cy="250825"/>
          </a:xfrm>
          <a:prstGeom prst="decagon">
            <a:avLst/>
          </a:prstGeom>
          <a:solidFill>
            <a:srgbClr val="62FE6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uk-UA" sz="1100" b="1" dirty="0">
                <a:solidFill>
                  <a:srgbClr val="213A71"/>
                </a:solidFill>
                <a:latin typeface="Candara" panose="020E0502030303020204" pitchFamily="34" charset="0"/>
              </a:rPr>
              <a:t>7</a:t>
            </a:r>
            <a:endParaRPr lang="ru-RU" sz="1100" b="1" dirty="0">
              <a:solidFill>
                <a:srgbClr val="213A71"/>
              </a:solidFill>
              <a:latin typeface="Candara" panose="020E0502030303020204" pitchFamily="34" charset="0"/>
            </a:endParaRPr>
          </a:p>
        </p:txBody>
      </p:sp>
      <p:sp>
        <p:nvSpPr>
          <p:cNvPr id="13" name="Скругленный прямоугольник 12"/>
          <p:cNvSpPr>
            <a:spLocks noChangeAspect="1"/>
          </p:cNvSpPr>
          <p:nvPr/>
        </p:nvSpPr>
        <p:spPr>
          <a:xfrm>
            <a:off x="395288" y="482600"/>
            <a:ext cx="8064500" cy="3162300"/>
          </a:xfrm>
          <a:prstGeom prst="roundRect">
            <a:avLst>
              <a:gd name="adj" fmla="val 10666"/>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just" fontAlgn="auto">
              <a:spcBef>
                <a:spcPts val="0"/>
              </a:spcBef>
              <a:spcAft>
                <a:spcPts val="0"/>
              </a:spcAft>
              <a:defRPr/>
            </a:pPr>
            <a:r>
              <a:rPr lang="uk-UA" sz="1200" b="1" dirty="0">
                <a:solidFill>
                  <a:srgbClr val="213A71"/>
                </a:solidFill>
                <a:latin typeface="Candara" panose="020E0502030303020204" pitchFamily="34" charset="0"/>
              </a:rPr>
              <a:t>ІПР </a:t>
            </a:r>
            <a:r>
              <a:rPr lang="uk-UA" sz="1200" b="1" dirty="0">
                <a:solidFill>
                  <a:srgbClr val="213A71"/>
                </a:solidFill>
                <a:latin typeface="Candara" panose="020E0502030303020204" pitchFamily="34" charset="0"/>
              </a:rPr>
              <a:t>для повнолітніх осіб з інвалідністю розробляється медико-соціальною експертною комісією (МСЕК), для дітей з інвалідністю – лікарсько-консультативною комісією (ЛКК) лікувально-профілактичних закладів за зареєстрованим місцем проживання або лікування інвалідів. </a:t>
            </a:r>
            <a:endParaRPr lang="ru-RU" sz="1200" b="1" dirty="0">
              <a:solidFill>
                <a:srgbClr val="213A71"/>
              </a:solidFill>
              <a:latin typeface="Candara" panose="020E0502030303020204" pitchFamily="34" charset="0"/>
            </a:endParaRPr>
          </a:p>
          <a:p>
            <a:pPr algn="just" fontAlgn="auto">
              <a:spcBef>
                <a:spcPts val="0"/>
              </a:spcBef>
              <a:spcAft>
                <a:spcPts val="0"/>
              </a:spcAft>
              <a:defRPr/>
            </a:pPr>
            <a:r>
              <a:rPr lang="uk-UA" sz="1200" b="1" dirty="0">
                <a:solidFill>
                  <a:srgbClr val="213A71"/>
                </a:solidFill>
                <a:latin typeface="Candara" panose="020E0502030303020204" pitchFamily="34" charset="0"/>
              </a:rPr>
              <a:t>ІПР розробляється протягом одного місяця з дня звернення щодо встановлення інвалідності особи з інвалідністю до МСЕК, а законного представника дитини з інвалідністю – до ЛКК. </a:t>
            </a:r>
            <a:endParaRPr lang="ru-RU" sz="1200" b="1" dirty="0">
              <a:solidFill>
                <a:srgbClr val="213A71"/>
              </a:solidFill>
              <a:latin typeface="Candara" panose="020E0502030303020204" pitchFamily="34" charset="0"/>
            </a:endParaRPr>
          </a:p>
          <a:p>
            <a:pPr algn="just" fontAlgn="auto">
              <a:spcBef>
                <a:spcPts val="0"/>
              </a:spcBef>
              <a:spcAft>
                <a:spcPts val="0"/>
              </a:spcAft>
              <a:defRPr/>
            </a:pPr>
            <a:r>
              <a:rPr lang="uk-UA" sz="1200" b="1" dirty="0">
                <a:solidFill>
                  <a:srgbClr val="213A71"/>
                </a:solidFill>
                <a:latin typeface="Candara" panose="020E0502030303020204" pitchFamily="34" charset="0"/>
              </a:rPr>
              <a:t>ІПР складається за формою, затвердженою МОЗ.</a:t>
            </a:r>
            <a:endParaRPr lang="ru-RU" sz="1200" b="1" dirty="0">
              <a:solidFill>
                <a:srgbClr val="213A71"/>
              </a:solidFill>
              <a:latin typeface="Candara" panose="020E0502030303020204" pitchFamily="34" charset="0"/>
            </a:endParaRPr>
          </a:p>
          <a:p>
            <a:pPr algn="just" fontAlgn="auto">
              <a:spcBef>
                <a:spcPts val="0"/>
              </a:spcBef>
              <a:spcAft>
                <a:spcPts val="0"/>
              </a:spcAft>
              <a:defRPr/>
            </a:pPr>
            <a:r>
              <a:rPr lang="uk-UA" sz="1200" b="1" dirty="0">
                <a:solidFill>
                  <a:srgbClr val="213A71"/>
                </a:solidFill>
                <a:latin typeface="Candara" panose="020E0502030303020204" pitchFamily="34" charset="0"/>
              </a:rPr>
              <a:t>ІПР є </a:t>
            </a:r>
            <a:r>
              <a:rPr lang="uk-UA" sz="1200" b="1" u="sng" dirty="0">
                <a:solidFill>
                  <a:srgbClr val="213A71"/>
                </a:solidFill>
                <a:latin typeface="Candara" panose="020E0502030303020204" pitchFamily="34" charset="0"/>
              </a:rPr>
              <a:t>обов’язковою</a:t>
            </a:r>
            <a:r>
              <a:rPr lang="uk-UA" sz="1200" b="1" dirty="0">
                <a:solidFill>
                  <a:srgbClr val="213A71"/>
                </a:solidFill>
                <a:latin typeface="Candara" panose="020E0502030303020204" pitchFamily="34" charset="0"/>
              </a:rPr>
              <a:t> для виконання органами виконавчої влади, органами місцевого самоврядування, реабілітаційними установами, підприємствами, установами, організаціями, в яких працює або перебуває особа (дитина) з інвалідністю, незалежно від їх відомчої підпорядкованості, типу і форми власності.</a:t>
            </a:r>
            <a:endParaRPr lang="ru-RU" sz="1200" b="1" dirty="0">
              <a:solidFill>
                <a:srgbClr val="213A71"/>
              </a:solidFill>
              <a:latin typeface="Candara" panose="020E0502030303020204" pitchFamily="34" charset="0"/>
            </a:endParaRPr>
          </a:p>
          <a:p>
            <a:pPr algn="just" fontAlgn="auto">
              <a:spcBef>
                <a:spcPts val="0"/>
              </a:spcBef>
              <a:spcAft>
                <a:spcPts val="0"/>
              </a:spcAft>
              <a:defRPr/>
            </a:pPr>
            <a:endParaRPr lang="uk-UA" sz="1200" b="1" dirty="0">
              <a:solidFill>
                <a:srgbClr val="213A71"/>
              </a:solidFill>
              <a:latin typeface="Candara" panose="020E0502030303020204" pitchFamily="34" charset="0"/>
            </a:endParaRPr>
          </a:p>
          <a:p>
            <a:pPr algn="just" fontAlgn="auto">
              <a:spcBef>
                <a:spcPts val="0"/>
              </a:spcBef>
              <a:spcAft>
                <a:spcPts val="0"/>
              </a:spcAft>
              <a:defRPr/>
            </a:pPr>
            <a:r>
              <a:rPr lang="uk-UA" sz="1200" b="1" dirty="0">
                <a:solidFill>
                  <a:srgbClr val="213A71"/>
                </a:solidFill>
                <a:latin typeface="Candara" panose="020E0502030303020204" pitchFamily="34" charset="0"/>
              </a:rPr>
              <a:t>Для </a:t>
            </a:r>
            <a:r>
              <a:rPr lang="uk-UA" sz="1200" b="1" dirty="0">
                <a:solidFill>
                  <a:srgbClr val="213A71"/>
                </a:solidFill>
                <a:latin typeface="Candara" panose="020E0502030303020204" pitchFamily="34" charset="0"/>
              </a:rPr>
              <a:t>особи (дитини) з інвалідністю ІПР </a:t>
            </a:r>
            <a:r>
              <a:rPr lang="uk-UA" sz="1200" b="1" dirty="0">
                <a:solidFill>
                  <a:srgbClr val="213A71"/>
                </a:solidFill>
                <a:latin typeface="Candara" panose="020E0502030303020204" pitchFamily="34" charset="0"/>
              </a:rPr>
              <a:t>має </a:t>
            </a:r>
            <a:r>
              <a:rPr lang="uk-UA" sz="1200" b="1" u="sng" dirty="0">
                <a:solidFill>
                  <a:srgbClr val="213A71"/>
                </a:solidFill>
                <a:latin typeface="Candara" panose="020E0502030303020204" pitchFamily="34" charset="0"/>
              </a:rPr>
              <a:t>рекомендаційний </a:t>
            </a:r>
            <a:r>
              <a:rPr lang="uk-UA" sz="1200" b="1" u="sng" dirty="0">
                <a:solidFill>
                  <a:srgbClr val="213A71"/>
                </a:solidFill>
                <a:latin typeface="Candara" panose="020E0502030303020204" pitchFamily="34" charset="0"/>
              </a:rPr>
              <a:t>характер.</a:t>
            </a:r>
            <a:endParaRPr lang="ru-RU" sz="1200" b="1" u="sng" dirty="0">
              <a:solidFill>
                <a:srgbClr val="213A71"/>
              </a:solidFill>
              <a:latin typeface="Candara" panose="020E0502030303020204" pitchFamily="34" charset="0"/>
            </a:endParaRPr>
          </a:p>
          <a:p>
            <a:pPr algn="just" fontAlgn="auto">
              <a:spcBef>
                <a:spcPts val="0"/>
              </a:spcBef>
              <a:spcAft>
                <a:spcPts val="0"/>
              </a:spcAft>
              <a:defRPr/>
            </a:pPr>
            <a:r>
              <a:rPr lang="uk-UA" sz="1200" b="1" dirty="0">
                <a:solidFill>
                  <a:srgbClr val="213A71"/>
                </a:solidFill>
                <a:latin typeface="Candara" panose="020E0502030303020204" pitchFamily="34" charset="0"/>
              </a:rPr>
              <a:t>Особа (дитина) з інвалідністю або її законний представник має право відмовитися від будь-якого виду, форми та обсягу реабілітаційних заходів, передбачених її ІПР, або від усієї програми в цілому.</a:t>
            </a:r>
            <a:endParaRPr lang="ru-RU" sz="1200" b="1" dirty="0">
              <a:solidFill>
                <a:srgbClr val="213A71"/>
              </a:solidFill>
              <a:latin typeface="Candara" panose="020E0502030303020204" pitchFamily="34" charset="0"/>
            </a:endParaRPr>
          </a:p>
          <a:p>
            <a:pPr algn="just" fontAlgn="auto">
              <a:spcBef>
                <a:spcPts val="0"/>
              </a:spcBef>
              <a:spcAft>
                <a:spcPts val="0"/>
              </a:spcAft>
              <a:defRPr/>
            </a:pPr>
            <a:r>
              <a:rPr lang="uk-UA" sz="1200" b="1" dirty="0">
                <a:solidFill>
                  <a:srgbClr val="213A71"/>
                </a:solidFill>
                <a:latin typeface="Candara" panose="020E0502030303020204" pitchFamily="34" charset="0"/>
              </a:rPr>
              <a:t>Особа (дитина) з інвалідністю або її законний представник бере участь у виборі конкретних технічних та інших засобів реабілітації, виробів медичного призначення, реабілітаційних послуг і санаторно-курортного лікування тощо в межах її ІПР у порядку, визначеному Кабінетом Міністрів України. </a:t>
            </a:r>
            <a:endParaRPr lang="ru-RU" sz="1200" b="1" dirty="0">
              <a:solidFill>
                <a:srgbClr val="213A71"/>
              </a:solidFill>
              <a:latin typeface="Candara" panose="020E0502030303020204" pitchFamily="34" charset="0"/>
            </a:endParaRPr>
          </a:p>
          <a:p>
            <a:pPr algn="just" fontAlgn="auto">
              <a:spcBef>
                <a:spcPts val="0"/>
              </a:spcBef>
              <a:spcAft>
                <a:spcPts val="0"/>
              </a:spcAft>
              <a:defRPr/>
            </a:pPr>
            <a:endParaRPr lang="en-US" sz="1200" b="1" dirty="0">
              <a:solidFill>
                <a:srgbClr val="213A71"/>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52229" name="Picture 2" descr="C:\Users\Alex\Desktop\2.png"/>
          <p:cNvPicPr>
            <a:picLocks noChangeAspect="1" noChangeArrowheads="1"/>
          </p:cNvPicPr>
          <p:nvPr/>
        </p:nvPicPr>
        <p:blipFill>
          <a:blip r:embed="rId3"/>
          <a:srcRect/>
          <a:stretch>
            <a:fillRect/>
          </a:stretch>
        </p:blipFill>
        <p:spPr bwMode="auto">
          <a:xfrm>
            <a:off x="468313" y="6021388"/>
            <a:ext cx="7920037" cy="487362"/>
          </a:xfrm>
          <a:prstGeom prst="rect">
            <a:avLst/>
          </a:prstGeom>
          <a:noFill/>
          <a:ln w="9525">
            <a:noFill/>
            <a:miter lim="800000"/>
            <a:headEnd/>
            <a:tailEnd/>
          </a:ln>
        </p:spPr>
      </p:pic>
      <p:sp>
        <p:nvSpPr>
          <p:cNvPr id="9" name="Скругленная прямоугольная выноска 8"/>
          <p:cNvSpPr/>
          <p:nvPr/>
        </p:nvSpPr>
        <p:spPr>
          <a:xfrm>
            <a:off x="2339975" y="620713"/>
            <a:ext cx="5972175" cy="1368425"/>
          </a:xfrm>
          <a:prstGeom prst="wedgeRoundRectCallout">
            <a:avLst>
              <a:gd name="adj1" fmla="val -49840"/>
              <a:gd name="adj2" fmla="val -75135"/>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200" b="1" dirty="0">
                <a:solidFill>
                  <a:srgbClr val="213A71"/>
                </a:solidFill>
                <a:latin typeface="Candara" panose="020E0502030303020204" pitchFamily="34" charset="0"/>
              </a:rPr>
              <a:t>Лікарсько-консультативна комісія здійснює медико-соціальну експертизу хворим, що не досягли повноліття, потерпілим від нещасного випадку на виробництві дітям віком від 15 до 18 років, дітям з інвалідністю. </a:t>
            </a:r>
            <a:endParaRPr lang="uk-UA" sz="1200" b="1" dirty="0">
              <a:solidFill>
                <a:srgbClr val="213A71"/>
              </a:solidFill>
              <a:latin typeface="Candara" panose="020E0502030303020204" pitchFamily="34" charset="0"/>
            </a:endParaRPr>
          </a:p>
          <a:p>
            <a:pPr algn="just" fontAlgn="auto">
              <a:spcBef>
                <a:spcPts val="0"/>
              </a:spcBef>
              <a:spcAft>
                <a:spcPts val="0"/>
              </a:spcAft>
              <a:defRPr/>
            </a:pPr>
            <a:r>
              <a:rPr lang="uk-UA" sz="1200" b="1" dirty="0">
                <a:solidFill>
                  <a:srgbClr val="213A71"/>
                </a:solidFill>
                <a:latin typeface="Candara" panose="020E0502030303020204" pitchFamily="34" charset="0"/>
              </a:rPr>
              <a:t>Забезпечує своєчасний огляд (переогляд) дітей із порушеннями стану здоров’я та дітей з інвалідністю.</a:t>
            </a:r>
          </a:p>
          <a:p>
            <a:pPr algn="just" fontAlgn="auto">
              <a:spcBef>
                <a:spcPts val="0"/>
              </a:spcBef>
              <a:spcAft>
                <a:spcPts val="0"/>
              </a:spcAft>
              <a:defRPr/>
            </a:pPr>
            <a:r>
              <a:rPr lang="uk-UA" sz="1200" b="1" dirty="0">
                <a:solidFill>
                  <a:srgbClr val="213A71"/>
                </a:solidFill>
                <a:latin typeface="Candara" panose="020E0502030303020204" pitchFamily="34" charset="0"/>
              </a:rPr>
              <a:t>Надає консультативну допомогу з питань реабілітації та стороннього догляду, диспансерного нагляду або допомоги дітям з інвалідністю.</a:t>
            </a:r>
            <a:endParaRPr lang="ru-RU" sz="1200" b="1" dirty="0">
              <a:solidFill>
                <a:srgbClr val="213A71"/>
              </a:solidFill>
              <a:latin typeface="Candara" panose="020E0502030303020204" pitchFamily="34" charset="0"/>
            </a:endParaRPr>
          </a:p>
        </p:txBody>
      </p:sp>
      <p:sp>
        <p:nvSpPr>
          <p:cNvPr id="10" name="Скругленный прямоугольник 9"/>
          <p:cNvSpPr>
            <a:spLocks noChangeAspect="1"/>
          </p:cNvSpPr>
          <p:nvPr/>
        </p:nvSpPr>
        <p:spPr>
          <a:xfrm>
            <a:off x="395288" y="2205038"/>
            <a:ext cx="8064500" cy="2160587"/>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just" fontAlgn="auto">
              <a:spcBef>
                <a:spcPts val="600"/>
              </a:spcBef>
              <a:spcAft>
                <a:spcPts val="0"/>
              </a:spcAft>
              <a:defRPr/>
            </a:pPr>
            <a:r>
              <a:rPr lang="uk-UA" sz="1200" b="1" u="sng" dirty="0">
                <a:solidFill>
                  <a:srgbClr val="213A71"/>
                </a:solidFill>
                <a:latin typeface="Candara" panose="020E0502030303020204" pitchFamily="34" charset="0"/>
              </a:rPr>
              <a:t>ЛКК визначає:</a:t>
            </a:r>
            <a:endParaRPr lang="ru-RU" sz="1200" b="1" u="sng"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наявність стійкого розладу функцій організму дитини та відповідно можливі обмеження її життєдіяльності при взаємодії із зовнішнім середовищем;</a:t>
            </a:r>
          </a:p>
          <a:p>
            <a:pPr algn="just" fontAlgn="auto">
              <a:spcBef>
                <a:spcPts val="0"/>
              </a:spcBef>
              <a:spcAft>
                <a:spcPts val="0"/>
              </a:spcAft>
              <a:defRPr/>
            </a:pPr>
            <a:r>
              <a:rPr lang="uk-UA" sz="1200" b="1" i="1" dirty="0">
                <a:solidFill>
                  <a:srgbClr val="213A71"/>
                </a:solidFill>
                <a:latin typeface="Candara" panose="020E0502030303020204" pitchFamily="34" charset="0"/>
              </a:rPr>
              <a:t>– </a:t>
            </a:r>
            <a:r>
              <a:rPr lang="uk-UA" sz="1200" b="1" i="1" dirty="0">
                <a:solidFill>
                  <a:srgbClr val="213A71"/>
                </a:solidFill>
                <a:latin typeface="Candara" panose="020E0502030303020204" pitchFamily="34" charset="0"/>
              </a:rPr>
              <a:t>категорію «дитина з інвалідністю» або «дитина з інвалідністю підгрупи А», причину і час настання інвалідності,</a:t>
            </a:r>
            <a:endParaRPr lang="ru-RU" sz="1200" b="1" i="1"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потребу дитини з інвалідністю </a:t>
            </a:r>
            <a:r>
              <a:rPr lang="uk-UA" sz="1200" b="1" i="1" dirty="0">
                <a:solidFill>
                  <a:srgbClr val="213A71"/>
                </a:solidFill>
                <a:latin typeface="Candara" panose="020E0502030303020204" pitchFamily="34" charset="0"/>
              </a:rPr>
              <a:t>в </a:t>
            </a:r>
            <a:r>
              <a:rPr lang="uk-UA" sz="1200" b="1" i="1" dirty="0">
                <a:solidFill>
                  <a:srgbClr val="213A71"/>
                </a:solidFill>
                <a:latin typeface="Candara" panose="020E0502030303020204" pitchFamily="34" charset="0"/>
              </a:rPr>
              <a:t>засобах реабілітації;</a:t>
            </a:r>
            <a:endParaRPr lang="ru-RU" sz="1200" b="1" i="1"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потребу дитини з інвалідністю </a:t>
            </a:r>
            <a:r>
              <a:rPr lang="uk-UA" sz="1200" b="1" i="1" dirty="0">
                <a:solidFill>
                  <a:srgbClr val="213A71"/>
                </a:solidFill>
                <a:latin typeface="Candara" panose="020E0502030303020204" pitchFamily="34" charset="0"/>
              </a:rPr>
              <a:t>в </a:t>
            </a:r>
            <a:r>
              <a:rPr lang="uk-UA" sz="1200" b="1" i="1" dirty="0">
                <a:solidFill>
                  <a:srgbClr val="213A71"/>
                </a:solidFill>
                <a:latin typeface="Candara" panose="020E0502030303020204" pitchFamily="34" charset="0"/>
              </a:rPr>
              <a:t>медичних та соціальних послугах (додатковому харчуванні, ліках, протезуванні, санаторно-курортному лікуванні, придбанні спеціальних засобів пересування тощо);</a:t>
            </a:r>
            <a:endParaRPr lang="ru-RU" sz="1200" b="1" i="1"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складають (коригують) за участю представників органів управління освіти та соціального захисту населення індивідуальну програму реабілітації дитини з інвалідністю, в якій визначаються обсяги реабілітаційних заходів, строки їх проведення та виконавці й ін</a:t>
            </a:r>
            <a:r>
              <a:rPr lang="uk-UA" sz="1200" b="1" i="1" dirty="0">
                <a:solidFill>
                  <a:srgbClr val="213A71"/>
                </a:solidFill>
                <a:latin typeface="Candara" panose="020E0502030303020204" pitchFamily="34" charset="0"/>
              </a:rPr>
              <a:t>.</a:t>
            </a:r>
            <a:endParaRPr lang="en-US" sz="1200" b="1" i="1" dirty="0">
              <a:solidFill>
                <a:srgbClr val="213A71"/>
              </a:solidFill>
              <a:latin typeface="Candara" panose="020E0502030303020204" pitchFamily="34" charset="0"/>
            </a:endParaRPr>
          </a:p>
        </p:txBody>
      </p:sp>
      <p:sp>
        <p:nvSpPr>
          <p:cNvPr id="11" name="Скругленный прямоугольник 10"/>
          <p:cNvSpPr>
            <a:spLocks noChangeAspect="1"/>
          </p:cNvSpPr>
          <p:nvPr/>
        </p:nvSpPr>
        <p:spPr>
          <a:xfrm>
            <a:off x="395288" y="4583113"/>
            <a:ext cx="8064500" cy="1222375"/>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just" fontAlgn="auto">
              <a:spcBef>
                <a:spcPts val="600"/>
              </a:spcBef>
              <a:spcAft>
                <a:spcPts val="0"/>
              </a:spcAft>
              <a:defRPr/>
            </a:pPr>
            <a:r>
              <a:rPr lang="uk-UA" sz="1200" b="1" u="sng" dirty="0">
                <a:solidFill>
                  <a:srgbClr val="213A71"/>
                </a:solidFill>
                <a:latin typeface="Candara" panose="020E0502030303020204" pitchFamily="34" charset="0"/>
              </a:rPr>
              <a:t>ЛКК</a:t>
            </a:r>
            <a:r>
              <a:rPr lang="uk-UA" sz="1200" b="1" u="sng" dirty="0">
                <a:solidFill>
                  <a:srgbClr val="213A71"/>
                </a:solidFill>
                <a:latin typeface="Candara" panose="020E0502030303020204" pitchFamily="34" charset="0"/>
              </a:rPr>
              <a:t> має право:</a:t>
            </a:r>
            <a:endParaRPr lang="ru-RU" sz="1200" b="1" u="sng"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отримувати в установленому порядку від державних органів, закладів охорони здоров’я, підприємств, установ та організацій інформацію, необхідну для виконання покладених на неї завдань;</a:t>
            </a:r>
            <a:endParaRPr lang="ru-RU" sz="1200" b="1" i="1"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подавати державним органам необхідну інформацію для вжиття заходів впливу на батьків, законних представників, посадових осіб підприємств, установ та організацій, що порушують права дітей з інвалідністю.</a:t>
            </a:r>
            <a:endParaRPr lang="en-US" sz="1200" b="1" i="1" dirty="0">
              <a:solidFill>
                <a:srgbClr val="213A71"/>
              </a:solidFill>
              <a:latin typeface="Candara" panose="020E0502030303020204" pitchFamily="34" charset="0"/>
            </a:endParaRPr>
          </a:p>
        </p:txBody>
      </p:sp>
      <p:sp>
        <p:nvSpPr>
          <p:cNvPr id="12" name="Десятиугольник 11"/>
          <p:cNvSpPr>
            <a:spLocks noChangeAspect="1"/>
          </p:cNvSpPr>
          <p:nvPr/>
        </p:nvSpPr>
        <p:spPr>
          <a:xfrm>
            <a:off x="8604250" y="6378575"/>
            <a:ext cx="261938" cy="250825"/>
          </a:xfrm>
          <a:prstGeom prst="decagon">
            <a:avLst/>
          </a:prstGeom>
          <a:solidFill>
            <a:srgbClr val="62FE6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uk-UA" sz="1100" b="1" dirty="0">
                <a:solidFill>
                  <a:srgbClr val="213A71"/>
                </a:solidFill>
                <a:latin typeface="Candara" panose="020E0502030303020204" pitchFamily="34" charset="0"/>
              </a:rPr>
              <a:t>8</a:t>
            </a:r>
            <a:endParaRPr lang="ru-RU" sz="1100" b="1" dirty="0">
              <a:solidFill>
                <a:srgbClr val="213A71"/>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Скругленный прямоугольник 13"/>
          <p:cNvSpPr/>
          <p:nvPr/>
        </p:nvSpPr>
        <p:spPr>
          <a:xfrm>
            <a:off x="782638" y="1139825"/>
            <a:ext cx="7146925" cy="863600"/>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nchor="ctr"/>
          <a:lstStyle/>
          <a:p>
            <a:pPr algn="just" fontAlgn="auto">
              <a:spcBef>
                <a:spcPts val="0"/>
              </a:spcBef>
              <a:spcAft>
                <a:spcPts val="0"/>
              </a:spcAft>
              <a:defRPr/>
            </a:pPr>
            <a:r>
              <a:rPr lang="uk-UA" sz="1600" b="1" dirty="0">
                <a:solidFill>
                  <a:srgbClr val="213A71"/>
                </a:solidFill>
                <a:latin typeface="Candara" panose="020E0502030303020204" pitchFamily="34" charset="0"/>
              </a:rPr>
              <a:t>забезпечення вільного, рівного та зручного доступу до комплексу послуг у безпечній, комфортній громаді для кожної людини.</a:t>
            </a:r>
            <a:endParaRPr lang="ru-RU" sz="1600" dirty="0">
              <a:solidFill>
                <a:srgbClr val="213A71"/>
              </a:solidFill>
              <a:latin typeface="Candara" panose="020E0502030303020204" pitchFamily="34" charset="0"/>
            </a:endParaRPr>
          </a:p>
        </p:txBody>
      </p:sp>
      <p:sp>
        <p:nvSpPr>
          <p:cNvPr id="15" name="Прямоугольник 14"/>
          <p:cNvSpPr/>
          <p:nvPr/>
        </p:nvSpPr>
        <p:spPr>
          <a:xfrm>
            <a:off x="738188" y="303213"/>
            <a:ext cx="1001712" cy="592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b="1" dirty="0">
                <a:solidFill>
                  <a:srgbClr val="213A71"/>
                </a:solidFill>
                <a:latin typeface="Candara" panose="020E0502030303020204" pitchFamily="34" charset="0"/>
              </a:rPr>
              <a:t>Місія:</a:t>
            </a:r>
            <a:endParaRPr lang="ru-RU" sz="2000" dirty="0">
              <a:solidFill>
                <a:srgbClr val="213A71"/>
              </a:solidFill>
              <a:latin typeface="Candara" panose="020E0502030303020204" pitchFamily="34" charset="0"/>
            </a:endParaRPr>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1" name="Скругленный прямоугольник 20"/>
          <p:cNvSpPr/>
          <p:nvPr/>
        </p:nvSpPr>
        <p:spPr>
          <a:xfrm>
            <a:off x="809625" y="3141663"/>
            <a:ext cx="7146925" cy="2144712"/>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nchor="ctr"/>
          <a:lstStyle/>
          <a:p>
            <a:pPr algn="just" fontAlgn="auto">
              <a:spcBef>
                <a:spcPts val="0"/>
              </a:spcBef>
              <a:spcAft>
                <a:spcPts val="0"/>
              </a:spcAft>
              <a:defRPr/>
            </a:pPr>
            <a:r>
              <a:rPr lang="uk-UA" sz="1600" b="1" dirty="0">
                <a:solidFill>
                  <a:srgbClr val="213A71"/>
                </a:solidFill>
                <a:latin typeface="Candara" panose="020E0502030303020204" pitchFamily="34" charset="0"/>
              </a:rPr>
              <a:t>– формування системи надання комплексу послуг </a:t>
            </a:r>
            <a:r>
              <a:rPr lang="uk-UA" sz="1600" b="1" dirty="0">
                <a:solidFill>
                  <a:srgbClr val="213A71"/>
                </a:solidFill>
                <a:latin typeface="Candara" panose="020E0502030303020204" pitchFamily="34" charset="0"/>
              </a:rPr>
              <a:t>відповідно до фактичних потреб населення з максимальним наближенням послуги до місця проживання </a:t>
            </a:r>
            <a:r>
              <a:rPr lang="uk-UA" sz="1600" b="1" dirty="0">
                <a:solidFill>
                  <a:srgbClr val="213A71"/>
                </a:solidFill>
                <a:latin typeface="Candara" panose="020E0502030303020204" pitchFamily="34" charset="0"/>
              </a:rPr>
              <a:t>клієнта</a:t>
            </a:r>
            <a:r>
              <a:rPr lang="uk-UA" sz="1600" b="1" dirty="0">
                <a:solidFill>
                  <a:srgbClr val="213A71"/>
                </a:solidFill>
                <a:latin typeface="Candara" panose="020E0502030303020204" pitchFamily="34" charset="0"/>
              </a:rPr>
              <a:t>;</a:t>
            </a:r>
            <a:endParaRPr lang="ru-RU" sz="1600" dirty="0">
              <a:solidFill>
                <a:srgbClr val="213A71"/>
              </a:solidFill>
              <a:latin typeface="Candara" panose="020E0502030303020204" pitchFamily="34" charset="0"/>
            </a:endParaRPr>
          </a:p>
          <a:p>
            <a:pPr fontAlgn="auto">
              <a:spcBef>
                <a:spcPts val="0"/>
              </a:spcBef>
              <a:spcAft>
                <a:spcPts val="0"/>
              </a:spcAft>
              <a:defRPr/>
            </a:pPr>
            <a:endParaRPr lang="ru-RU" sz="1000" dirty="0">
              <a:solidFill>
                <a:srgbClr val="213A71"/>
              </a:solidFill>
              <a:latin typeface="Candara" panose="020E0502030303020204" pitchFamily="34" charset="0"/>
            </a:endParaRPr>
          </a:p>
          <a:p>
            <a:pPr algn="just" fontAlgn="auto">
              <a:spcBef>
                <a:spcPts val="0"/>
              </a:spcBef>
              <a:spcAft>
                <a:spcPts val="0"/>
              </a:spcAft>
              <a:defRPr/>
            </a:pPr>
            <a:r>
              <a:rPr lang="uk-UA" sz="1600" b="1" dirty="0">
                <a:solidFill>
                  <a:srgbClr val="213A71"/>
                </a:solidFill>
                <a:latin typeface="Candara" panose="020E0502030303020204" pitchFamily="34" charset="0"/>
              </a:rPr>
              <a:t>– поєднання можливостей громад різних </a:t>
            </a:r>
            <a:r>
              <a:rPr lang="uk-UA" sz="1600" b="1" dirty="0">
                <a:solidFill>
                  <a:srgbClr val="213A71"/>
                </a:solidFill>
                <a:latin typeface="Candara" panose="020E0502030303020204" pitchFamily="34" charset="0"/>
              </a:rPr>
              <a:t>рівнів;</a:t>
            </a:r>
            <a:endParaRPr lang="ru-RU" sz="1600" dirty="0">
              <a:solidFill>
                <a:srgbClr val="213A71"/>
              </a:solidFill>
              <a:latin typeface="Candara" panose="020E0502030303020204" pitchFamily="34" charset="0"/>
            </a:endParaRPr>
          </a:p>
          <a:p>
            <a:pPr algn="just" fontAlgn="auto">
              <a:spcBef>
                <a:spcPts val="0"/>
              </a:spcBef>
              <a:spcAft>
                <a:spcPts val="0"/>
              </a:spcAft>
              <a:defRPr/>
            </a:pPr>
            <a:endParaRPr lang="ru-RU" sz="1000" dirty="0">
              <a:solidFill>
                <a:srgbClr val="213A71"/>
              </a:solidFill>
              <a:latin typeface="Candara" panose="020E0502030303020204" pitchFamily="34" charset="0"/>
            </a:endParaRPr>
          </a:p>
          <a:p>
            <a:pPr algn="just" fontAlgn="auto">
              <a:spcBef>
                <a:spcPts val="0"/>
              </a:spcBef>
              <a:spcAft>
                <a:spcPts val="0"/>
              </a:spcAft>
              <a:defRPr/>
            </a:pPr>
            <a:r>
              <a:rPr lang="uk-UA" sz="1600" b="1" dirty="0">
                <a:solidFill>
                  <a:srgbClr val="213A71"/>
                </a:solidFill>
                <a:latin typeface="Candara" panose="020E0502030303020204" pitchFamily="34" charset="0"/>
              </a:rPr>
              <a:t>– раціональне використання наявних ресурсів і можливостей вже діючих </a:t>
            </a:r>
            <a:r>
              <a:rPr lang="uk-UA" sz="1600" b="1" dirty="0">
                <a:solidFill>
                  <a:srgbClr val="213A71"/>
                </a:solidFill>
                <a:latin typeface="Candara" panose="020E0502030303020204" pitchFamily="34" charset="0"/>
              </a:rPr>
              <a:t>структур.</a:t>
            </a:r>
            <a:endParaRPr lang="ru-RU" sz="1600" dirty="0">
              <a:solidFill>
                <a:srgbClr val="213A71"/>
              </a:solidFill>
              <a:latin typeface="Candara" panose="020E0502030303020204" pitchFamily="34" charset="0"/>
            </a:endParaRPr>
          </a:p>
        </p:txBody>
      </p:sp>
      <p:sp>
        <p:nvSpPr>
          <p:cNvPr id="23" name="Прямоугольник 22"/>
          <p:cNvSpPr/>
          <p:nvPr/>
        </p:nvSpPr>
        <p:spPr>
          <a:xfrm>
            <a:off x="684213" y="2292350"/>
            <a:ext cx="6767512" cy="59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b="1" dirty="0">
                <a:solidFill>
                  <a:srgbClr val="213A71"/>
                </a:solidFill>
                <a:latin typeface="Candara" panose="020E0502030303020204" pitchFamily="34" charset="0"/>
              </a:rPr>
              <a:t>Пріоритети </a:t>
            </a:r>
            <a:r>
              <a:rPr lang="uk-UA" sz="2000" b="1" dirty="0">
                <a:solidFill>
                  <a:srgbClr val="213A71"/>
                </a:solidFill>
                <a:latin typeface="Candara" panose="020E0502030303020204" pitchFamily="34" charset="0"/>
              </a:rPr>
              <a:t>реалізації:</a:t>
            </a:r>
            <a:endParaRPr lang="ru-RU" sz="2000" dirty="0">
              <a:solidFill>
                <a:srgbClr val="213A71"/>
              </a:solidFill>
              <a:latin typeface="Candara" panose="020E0502030303020204" pitchFamily="34" charset="0"/>
            </a:endParaRPr>
          </a:p>
        </p:txBody>
      </p:sp>
      <p:pic>
        <p:nvPicPr>
          <p:cNvPr id="17417" name="Picture 2" descr="C:\Users\Alex\Desktop\2.png"/>
          <p:cNvPicPr>
            <a:picLocks noChangeAspect="1" noChangeArrowheads="1"/>
          </p:cNvPicPr>
          <p:nvPr/>
        </p:nvPicPr>
        <p:blipFill>
          <a:blip r:embed="rId3"/>
          <a:srcRect/>
          <a:stretch>
            <a:fillRect/>
          </a:stretch>
        </p:blipFill>
        <p:spPr bwMode="auto">
          <a:xfrm>
            <a:off x="468313" y="6021388"/>
            <a:ext cx="7920037" cy="487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54277" name="Picture 2" descr="C:\Users\Alex\Desktop\2.png"/>
          <p:cNvPicPr>
            <a:picLocks noChangeAspect="1" noChangeArrowheads="1"/>
          </p:cNvPicPr>
          <p:nvPr/>
        </p:nvPicPr>
        <p:blipFill>
          <a:blip r:embed="rId3"/>
          <a:srcRect/>
          <a:stretch>
            <a:fillRect/>
          </a:stretch>
        </p:blipFill>
        <p:spPr bwMode="auto">
          <a:xfrm>
            <a:off x="468313" y="6021388"/>
            <a:ext cx="7920037" cy="487362"/>
          </a:xfrm>
          <a:prstGeom prst="rect">
            <a:avLst/>
          </a:prstGeom>
          <a:noFill/>
          <a:ln w="9525">
            <a:noFill/>
            <a:miter lim="800000"/>
            <a:headEnd/>
            <a:tailEnd/>
          </a:ln>
        </p:spPr>
      </p:pic>
      <p:sp>
        <p:nvSpPr>
          <p:cNvPr id="10" name="Скругленная прямоугольная выноска 9"/>
          <p:cNvSpPr/>
          <p:nvPr/>
        </p:nvSpPr>
        <p:spPr>
          <a:xfrm>
            <a:off x="2339975" y="1333500"/>
            <a:ext cx="5972175" cy="727075"/>
          </a:xfrm>
          <a:prstGeom prst="wedgeRoundRectCallout">
            <a:avLst>
              <a:gd name="adj1" fmla="val -49521"/>
              <a:gd name="adj2" fmla="val -102417"/>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200" b="1" dirty="0">
                <a:solidFill>
                  <a:srgbClr val="213A71"/>
                </a:solidFill>
                <a:latin typeface="Candara" panose="020E0502030303020204" pitchFamily="34" charset="0"/>
              </a:rPr>
              <a:t>– нештатний колегіальний орган, що </a:t>
            </a:r>
            <a:r>
              <a:rPr lang="uk-UA" sz="1200" b="1" dirty="0">
                <a:solidFill>
                  <a:srgbClr val="213A71"/>
                </a:solidFill>
                <a:latin typeface="Candara" panose="020E0502030303020204" pitchFamily="34" charset="0"/>
              </a:rPr>
              <a:t>здійснює </a:t>
            </a:r>
            <a:r>
              <a:rPr lang="uk-UA" sz="1200" b="1" dirty="0">
                <a:solidFill>
                  <a:srgbClr val="213A71"/>
                </a:solidFill>
                <a:latin typeface="Candara" panose="020E0502030303020204" pitchFamily="34" charset="0"/>
              </a:rPr>
              <a:t>медико-соціальну експертизу хворим, </a:t>
            </a:r>
            <a:r>
              <a:rPr lang="uk-UA" sz="1200" b="1" dirty="0">
                <a:solidFill>
                  <a:srgbClr val="213A71"/>
                </a:solidFill>
                <a:latin typeface="Candara" panose="020E0502030303020204" pitchFamily="34" charset="0"/>
              </a:rPr>
              <a:t>які досягли </a:t>
            </a:r>
            <a:r>
              <a:rPr lang="uk-UA" sz="1200" b="1" dirty="0">
                <a:solidFill>
                  <a:srgbClr val="213A71"/>
                </a:solidFill>
                <a:latin typeface="Candara" panose="020E0502030303020204" pitchFamily="34" charset="0"/>
              </a:rPr>
              <a:t>повноліття, потерпілим від нещасного випадку на виробництві та професійного захворювання, особам з інвалідністю.</a:t>
            </a:r>
            <a:endParaRPr lang="ru-RU" sz="1200" b="1" dirty="0">
              <a:solidFill>
                <a:srgbClr val="213A71"/>
              </a:solidFill>
              <a:latin typeface="Candara" panose="020E0502030303020204" pitchFamily="34" charset="0"/>
            </a:endParaRPr>
          </a:p>
        </p:txBody>
      </p:sp>
      <p:sp>
        <p:nvSpPr>
          <p:cNvPr id="11" name="Скругленный прямоугольник 10"/>
          <p:cNvSpPr>
            <a:spLocks noChangeAspect="1"/>
          </p:cNvSpPr>
          <p:nvPr/>
        </p:nvSpPr>
        <p:spPr>
          <a:xfrm>
            <a:off x="387350" y="549275"/>
            <a:ext cx="1952625" cy="792163"/>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ctr" fontAlgn="auto">
              <a:spcBef>
                <a:spcPts val="0"/>
              </a:spcBef>
              <a:spcAft>
                <a:spcPts val="0"/>
              </a:spcAft>
              <a:defRPr/>
            </a:pPr>
            <a:r>
              <a:rPr lang="uk-UA" sz="1400" b="1" dirty="0">
                <a:solidFill>
                  <a:srgbClr val="213A71"/>
                </a:solidFill>
                <a:latin typeface="Candara" panose="020E0502030303020204" pitchFamily="34" charset="0"/>
              </a:rPr>
              <a:t>Медико-соціальна експертна комісія</a:t>
            </a:r>
            <a:r>
              <a:rPr lang="en-US" sz="1400" b="1" dirty="0">
                <a:solidFill>
                  <a:srgbClr val="213A71"/>
                </a:solidFill>
                <a:latin typeface="Candara" panose="020E0502030303020204" pitchFamily="34" charset="0"/>
              </a:rPr>
              <a:t> </a:t>
            </a:r>
            <a:r>
              <a:rPr lang="uk-UA" sz="1400" b="1" dirty="0">
                <a:solidFill>
                  <a:srgbClr val="213A71"/>
                </a:solidFill>
                <a:latin typeface="Candara" panose="020E0502030303020204" pitchFamily="34" charset="0"/>
              </a:rPr>
              <a:t>(МСЕК</a:t>
            </a:r>
            <a:r>
              <a:rPr lang="en-US" sz="1400" b="1" dirty="0">
                <a:solidFill>
                  <a:srgbClr val="213A71"/>
                </a:solidFill>
                <a:latin typeface="Candara" panose="020E0502030303020204" pitchFamily="34" charset="0"/>
              </a:rPr>
              <a:t>)</a:t>
            </a:r>
            <a:endParaRPr lang="ru-RU" sz="1400" b="1" dirty="0">
              <a:solidFill>
                <a:srgbClr val="213A71"/>
              </a:solidFill>
              <a:latin typeface="Candara" panose="020E0502030303020204" pitchFamily="34" charset="0"/>
            </a:endParaRPr>
          </a:p>
        </p:txBody>
      </p:sp>
      <p:sp>
        <p:nvSpPr>
          <p:cNvPr id="12" name="Скругленный прямоугольник 11"/>
          <p:cNvSpPr>
            <a:spLocks noChangeAspect="1"/>
          </p:cNvSpPr>
          <p:nvPr/>
        </p:nvSpPr>
        <p:spPr>
          <a:xfrm>
            <a:off x="468313" y="2349500"/>
            <a:ext cx="3743325" cy="3240088"/>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just" fontAlgn="auto">
              <a:spcBef>
                <a:spcPts val="600"/>
              </a:spcBef>
              <a:spcAft>
                <a:spcPts val="0"/>
              </a:spcAft>
              <a:defRPr/>
            </a:pPr>
            <a:r>
              <a:rPr lang="uk-UA" sz="1200" b="1" dirty="0">
                <a:solidFill>
                  <a:srgbClr val="213A71"/>
                </a:solidFill>
                <a:latin typeface="Candara" panose="020E0502030303020204" pitchFamily="34" charset="0"/>
              </a:rPr>
              <a:t>МСЕК визначає:</a:t>
            </a:r>
            <a:endParaRPr lang="ru-RU" sz="1200" b="1"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групу інвалідності, причину і час її настання;</a:t>
            </a:r>
            <a:endParaRPr lang="ru-RU" sz="1200" b="1" i="1"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потребу в сторонньому нагляді, догляді або допомозі;</a:t>
            </a:r>
            <a:endParaRPr lang="ru-RU" sz="1200" b="1" i="1"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потребу в забезпеченні засобами реабілітації;</a:t>
            </a:r>
            <a:endParaRPr lang="ru-RU" sz="1200" b="1" i="1"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потребу у медичній та соціальній допомозі (додатковому харчуванні, ліках, протезуванні, санаторно-курортному лікуванні, придбанні спеціальних засобів пересування тощо);</a:t>
            </a:r>
            <a:endParaRPr lang="ru-RU" sz="1200" b="1" i="1"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медичні показання на право одержання спеціального автотранспорту та ін.;</a:t>
            </a:r>
            <a:endParaRPr lang="ru-RU" sz="1200" b="1" i="1"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складають та корегують індивідуальну програму реабілітації особи з інвалідністю, в якій визначаються види реабілітаційних заходів та строки їх виконання, і контролюють ефективність її виконання.</a:t>
            </a:r>
            <a:endParaRPr lang="ru-RU" sz="1200" b="1" i="1" dirty="0">
              <a:solidFill>
                <a:srgbClr val="213A71"/>
              </a:solidFill>
              <a:latin typeface="Candara" panose="020E0502030303020204" pitchFamily="34" charset="0"/>
            </a:endParaRPr>
          </a:p>
        </p:txBody>
      </p:sp>
      <p:sp>
        <p:nvSpPr>
          <p:cNvPr id="13" name="Скругленный прямоугольник 12"/>
          <p:cNvSpPr>
            <a:spLocks noChangeAspect="1"/>
          </p:cNvSpPr>
          <p:nvPr/>
        </p:nvSpPr>
        <p:spPr>
          <a:xfrm>
            <a:off x="4500563" y="2349500"/>
            <a:ext cx="3822700" cy="3240088"/>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just" fontAlgn="auto">
              <a:spcBef>
                <a:spcPts val="600"/>
              </a:spcBef>
              <a:spcAft>
                <a:spcPts val="0"/>
              </a:spcAft>
              <a:defRPr/>
            </a:pPr>
            <a:r>
              <a:rPr lang="uk-UA" sz="1200" b="1" dirty="0">
                <a:solidFill>
                  <a:srgbClr val="213A71"/>
                </a:solidFill>
                <a:latin typeface="Candara" panose="020E0502030303020204" pitchFamily="34" charset="0"/>
              </a:rPr>
              <a:t> МСЕК має право:</a:t>
            </a:r>
            <a:endParaRPr lang="ru-RU" sz="1200" b="1"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направляти осіб, що звертаються для встановлення інвалідності, до лікувально-профілактичних закладів для проведення огляду з метою уточнення діагнозу і призначення відповідного лікування;</a:t>
            </a:r>
            <a:endParaRPr lang="ru-RU" sz="1200" b="1" i="1"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подавати державним органам необхідні матеріали для вжиття щодо посадових осіб підприємств, установ та організацій, що порушують права осіб з інвалідністю, заходів впливу;</a:t>
            </a:r>
            <a:endParaRPr lang="ru-RU" sz="1200" b="1" i="1"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допускати за письмовою заявою особи, що звертається для встановлення інвалідності, довірену особу на засідання комісії.</a:t>
            </a:r>
            <a:endParaRPr lang="ru-RU" sz="1200" b="1" i="1" dirty="0">
              <a:solidFill>
                <a:srgbClr val="213A71"/>
              </a:solidFill>
              <a:latin typeface="Candara" panose="020E0502030303020204" pitchFamily="34" charset="0"/>
            </a:endParaRPr>
          </a:p>
        </p:txBody>
      </p:sp>
      <p:sp>
        <p:nvSpPr>
          <p:cNvPr id="14" name="Десятиугольник 13"/>
          <p:cNvSpPr>
            <a:spLocks noChangeAspect="1"/>
          </p:cNvSpPr>
          <p:nvPr/>
        </p:nvSpPr>
        <p:spPr>
          <a:xfrm>
            <a:off x="8604250" y="6378575"/>
            <a:ext cx="261938" cy="250825"/>
          </a:xfrm>
          <a:prstGeom prst="decagon">
            <a:avLst/>
          </a:prstGeom>
          <a:solidFill>
            <a:srgbClr val="62FE6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uk-UA" sz="1100" b="1" dirty="0">
                <a:solidFill>
                  <a:srgbClr val="213A71"/>
                </a:solidFill>
                <a:latin typeface="Candara" panose="020E0502030303020204" pitchFamily="34" charset="0"/>
              </a:rPr>
              <a:t>9</a:t>
            </a:r>
            <a:endParaRPr lang="ru-RU" sz="1100" b="1" dirty="0">
              <a:solidFill>
                <a:srgbClr val="213A71"/>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56325" name="Picture 2" descr="C:\Users\Alex\Desktop\2.png"/>
          <p:cNvPicPr>
            <a:picLocks noChangeAspect="1" noChangeArrowheads="1"/>
          </p:cNvPicPr>
          <p:nvPr/>
        </p:nvPicPr>
        <p:blipFill>
          <a:blip r:embed="rId3"/>
          <a:srcRect/>
          <a:stretch>
            <a:fillRect/>
          </a:stretch>
        </p:blipFill>
        <p:spPr bwMode="auto">
          <a:xfrm>
            <a:off x="468313" y="6021388"/>
            <a:ext cx="7920037" cy="487362"/>
          </a:xfrm>
          <a:prstGeom prst="rect">
            <a:avLst/>
          </a:prstGeom>
          <a:noFill/>
          <a:ln w="9525">
            <a:noFill/>
            <a:miter lim="800000"/>
            <a:headEnd/>
            <a:tailEnd/>
          </a:ln>
        </p:spPr>
      </p:pic>
      <p:sp>
        <p:nvSpPr>
          <p:cNvPr id="9" name="Скругленный прямоугольник 8"/>
          <p:cNvSpPr>
            <a:spLocks noChangeAspect="1"/>
          </p:cNvSpPr>
          <p:nvPr/>
        </p:nvSpPr>
        <p:spPr>
          <a:xfrm>
            <a:off x="395288" y="404813"/>
            <a:ext cx="8064500" cy="2519362"/>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indent="182563" algn="just" fontAlgn="auto">
              <a:spcBef>
                <a:spcPts val="600"/>
              </a:spcBef>
              <a:spcAft>
                <a:spcPts val="0"/>
              </a:spcAft>
              <a:defRPr/>
            </a:pPr>
            <a:r>
              <a:rPr lang="uk-UA" sz="1200" b="1" dirty="0">
                <a:solidFill>
                  <a:srgbClr val="213A71"/>
                </a:solidFill>
                <a:latin typeface="Candara" panose="020E0502030303020204" pitchFamily="34" charset="0"/>
              </a:rPr>
              <a:t>По закінченні експертизи особі, якій встановлено інвалідність (або факт втрати професійної працездатності), видається довідка та індивідуальна програма реабілітації (у випадку встановлення інвалідності). </a:t>
            </a:r>
            <a:endParaRPr lang="ru-RU" sz="1200" b="1" dirty="0">
              <a:solidFill>
                <a:srgbClr val="213A71"/>
              </a:solidFill>
              <a:latin typeface="Candara" panose="020E0502030303020204" pitchFamily="34" charset="0"/>
            </a:endParaRPr>
          </a:p>
          <a:p>
            <a:pPr indent="182563" algn="just" fontAlgn="auto">
              <a:spcBef>
                <a:spcPts val="0"/>
              </a:spcBef>
              <a:spcAft>
                <a:spcPts val="0"/>
              </a:spcAft>
              <a:defRPr/>
            </a:pPr>
            <a:r>
              <a:rPr lang="uk-UA" sz="1200" b="1" dirty="0">
                <a:solidFill>
                  <a:srgbClr val="213A71"/>
                </a:solidFill>
                <a:latin typeface="Candara" panose="020E0502030303020204" pitchFamily="34" charset="0"/>
              </a:rPr>
              <a:t>Копії </a:t>
            </a:r>
            <a:r>
              <a:rPr lang="uk-UA" sz="1200" b="1" dirty="0">
                <a:solidFill>
                  <a:srgbClr val="213A71"/>
                </a:solidFill>
                <a:latin typeface="Candara" panose="020E0502030303020204" pitchFamily="34" charset="0"/>
              </a:rPr>
              <a:t>довідки та індивідуальна програма реабілітації надсилаються:</a:t>
            </a:r>
            <a:endParaRPr lang="ru-RU" sz="1200" b="1"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органу, в якому інвалід перебуває на обліку як отримувач пенсії чи державної соціальної допомоги, – виписка з акта огляду комісії;</a:t>
            </a:r>
            <a:endParaRPr lang="ru-RU" sz="1200" b="1" i="1"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органу, що здійснює загальнообов’язкове державне соціальне страхування – індивідуальна програма реабілітації та виписка з акта огляду комісії про результати визначення ступеня втрати професійної працездатності;</a:t>
            </a:r>
            <a:endParaRPr lang="ru-RU" sz="1200" b="1" i="1"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лікувально-профілактичному закладу </a:t>
            </a:r>
            <a:r>
              <a:rPr lang="uk-UA" sz="1200" b="1" i="1" dirty="0">
                <a:solidFill>
                  <a:srgbClr val="213A71"/>
                </a:solidFill>
                <a:latin typeface="Candara" panose="020E0502030303020204" pitchFamily="34" charset="0"/>
              </a:rPr>
              <a:t>й </a:t>
            </a:r>
            <a:r>
              <a:rPr lang="uk-UA" sz="1200" b="1" i="1" dirty="0">
                <a:solidFill>
                  <a:srgbClr val="213A71"/>
                </a:solidFill>
                <a:latin typeface="Candara" panose="020E0502030303020204" pitchFamily="34" charset="0"/>
              </a:rPr>
              <a:t>органу праці та соціального захисту населення за місцем проживання –  копія індивідуальної програми реабілітації;</a:t>
            </a:r>
            <a:endParaRPr lang="ru-RU" sz="1200" b="1" i="1"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за місцем роботи – повідомлення щодо групи інвалідності (у випадку встановлення ступеня втрати професійної працездатності – витяг з акта комісії).</a:t>
            </a:r>
            <a:endParaRPr lang="en-US" sz="1200" b="1" i="1" dirty="0">
              <a:solidFill>
                <a:srgbClr val="213A71"/>
              </a:solidFill>
              <a:latin typeface="Candara" panose="020E0502030303020204" pitchFamily="34" charset="0"/>
            </a:endParaRPr>
          </a:p>
        </p:txBody>
      </p:sp>
      <p:sp>
        <p:nvSpPr>
          <p:cNvPr id="12" name="Скругленная прямоугольная выноска 11"/>
          <p:cNvSpPr/>
          <p:nvPr/>
        </p:nvSpPr>
        <p:spPr>
          <a:xfrm>
            <a:off x="2339975" y="3925888"/>
            <a:ext cx="5972175" cy="727075"/>
          </a:xfrm>
          <a:prstGeom prst="wedgeRoundRectCallout">
            <a:avLst>
              <a:gd name="adj1" fmla="val -49521"/>
              <a:gd name="adj2" fmla="val -102417"/>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200" b="1" dirty="0">
                <a:solidFill>
                  <a:srgbClr val="213A71"/>
                </a:solidFill>
                <a:latin typeface="Candara" panose="020E0502030303020204" pitchFamily="34" charset="0"/>
              </a:rPr>
              <a:t>– визначення </a:t>
            </a:r>
            <a:r>
              <a:rPr lang="uk-UA" sz="1200" b="1" dirty="0">
                <a:solidFill>
                  <a:srgbClr val="213A71"/>
                </a:solidFill>
                <a:latin typeface="Candara" panose="020E0502030303020204" pitchFamily="34" charset="0"/>
              </a:rPr>
              <a:t>міри втрати здоров’я, ступеня обмеження життєдіяльності особи, викликаного стійким розладом функцій організму, групи інвалідності, причини і часу її настання.</a:t>
            </a:r>
            <a:endParaRPr lang="ru-RU" sz="1200" b="1" dirty="0">
              <a:solidFill>
                <a:srgbClr val="213A71"/>
              </a:solidFill>
              <a:latin typeface="Candara" panose="020E0502030303020204" pitchFamily="34" charset="0"/>
            </a:endParaRPr>
          </a:p>
        </p:txBody>
      </p:sp>
      <p:sp>
        <p:nvSpPr>
          <p:cNvPr id="13" name="Скругленный прямоугольник 12"/>
          <p:cNvSpPr>
            <a:spLocks noChangeAspect="1"/>
          </p:cNvSpPr>
          <p:nvPr/>
        </p:nvSpPr>
        <p:spPr>
          <a:xfrm>
            <a:off x="387350" y="3213100"/>
            <a:ext cx="1952625" cy="576263"/>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ctr" fontAlgn="auto">
              <a:spcBef>
                <a:spcPts val="0"/>
              </a:spcBef>
              <a:spcAft>
                <a:spcPts val="0"/>
              </a:spcAft>
              <a:defRPr/>
            </a:pPr>
            <a:r>
              <a:rPr lang="uk-UA" sz="1400" b="1" dirty="0">
                <a:solidFill>
                  <a:srgbClr val="213A71"/>
                </a:solidFill>
                <a:latin typeface="Candara" panose="020E0502030303020204" pitchFamily="34" charset="0"/>
              </a:rPr>
              <a:t>Медико-соціальна </a:t>
            </a:r>
            <a:r>
              <a:rPr lang="uk-UA" sz="1400" b="1" dirty="0">
                <a:solidFill>
                  <a:srgbClr val="213A71"/>
                </a:solidFill>
                <a:latin typeface="Candara" panose="020E0502030303020204" pitchFamily="34" charset="0"/>
              </a:rPr>
              <a:t>експертиза</a:t>
            </a:r>
            <a:endParaRPr lang="ru-RU" sz="1400" b="1" dirty="0">
              <a:solidFill>
                <a:srgbClr val="213A71"/>
              </a:solidFill>
              <a:latin typeface="Candara" panose="020E0502030303020204" pitchFamily="34" charset="0"/>
            </a:endParaRPr>
          </a:p>
        </p:txBody>
      </p:sp>
      <p:sp>
        <p:nvSpPr>
          <p:cNvPr id="14" name="Скругленный прямоугольник 13"/>
          <p:cNvSpPr>
            <a:spLocks noChangeAspect="1"/>
          </p:cNvSpPr>
          <p:nvPr/>
        </p:nvSpPr>
        <p:spPr>
          <a:xfrm>
            <a:off x="395288" y="4941888"/>
            <a:ext cx="8064500" cy="719137"/>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indent="266700" algn="just" fontAlgn="auto">
              <a:spcBef>
                <a:spcPts val="0"/>
              </a:spcBef>
              <a:spcAft>
                <a:spcPts val="0"/>
              </a:spcAft>
              <a:defRPr/>
            </a:pPr>
            <a:r>
              <a:rPr lang="uk-UA" sz="1200" b="1" dirty="0">
                <a:solidFill>
                  <a:srgbClr val="213A71"/>
                </a:solidFill>
                <a:latin typeface="Candara" panose="020E0502030303020204" pitchFamily="34" charset="0"/>
              </a:rPr>
              <a:t>Медико-соціальна експертиза проводиться медико-соціальною експертною комісією (МСЕК) та Лікарсько-консультативною комісією (ЛКК). Для того, щоб пройти медико-соціальну експертизу, необхідно звернутись до закладів охорони здоров'я за місцем проживання.</a:t>
            </a:r>
            <a:endParaRPr lang="ru-RU" sz="1200" b="1" dirty="0">
              <a:solidFill>
                <a:srgbClr val="213A71"/>
              </a:solidFill>
              <a:latin typeface="Candara" panose="020E0502030303020204" pitchFamily="34" charset="0"/>
            </a:endParaRPr>
          </a:p>
        </p:txBody>
      </p:sp>
      <p:sp>
        <p:nvSpPr>
          <p:cNvPr id="11" name="Десятиугольник 10"/>
          <p:cNvSpPr>
            <a:spLocks noChangeAspect="1"/>
          </p:cNvSpPr>
          <p:nvPr/>
        </p:nvSpPr>
        <p:spPr>
          <a:xfrm>
            <a:off x="8604250" y="6378575"/>
            <a:ext cx="261938" cy="250825"/>
          </a:xfrm>
          <a:prstGeom prst="decagon">
            <a:avLst/>
          </a:prstGeom>
          <a:solidFill>
            <a:srgbClr val="62FE6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uk-UA" sz="1100" b="1" dirty="0">
                <a:solidFill>
                  <a:srgbClr val="213A71"/>
                </a:solidFill>
                <a:latin typeface="Candara" panose="020E0502030303020204" pitchFamily="34" charset="0"/>
              </a:rPr>
              <a:t>10</a:t>
            </a:r>
            <a:endParaRPr lang="ru-RU" sz="1100" b="1" dirty="0">
              <a:solidFill>
                <a:srgbClr val="213A71"/>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58373" name="Picture 2" descr="C:\Users\Alex\Desktop\2.png"/>
          <p:cNvPicPr>
            <a:picLocks noChangeAspect="1" noChangeArrowheads="1"/>
          </p:cNvPicPr>
          <p:nvPr/>
        </p:nvPicPr>
        <p:blipFill>
          <a:blip r:embed="rId3"/>
          <a:srcRect/>
          <a:stretch>
            <a:fillRect/>
          </a:stretch>
        </p:blipFill>
        <p:spPr bwMode="auto">
          <a:xfrm>
            <a:off x="468313" y="6021388"/>
            <a:ext cx="7920037" cy="487362"/>
          </a:xfrm>
          <a:prstGeom prst="rect">
            <a:avLst/>
          </a:prstGeom>
          <a:noFill/>
          <a:ln w="9525">
            <a:noFill/>
            <a:miter lim="800000"/>
            <a:headEnd/>
            <a:tailEnd/>
          </a:ln>
        </p:spPr>
      </p:pic>
      <p:sp>
        <p:nvSpPr>
          <p:cNvPr id="15" name="Десятиугольник 14"/>
          <p:cNvSpPr>
            <a:spLocks noChangeAspect="1"/>
          </p:cNvSpPr>
          <p:nvPr/>
        </p:nvSpPr>
        <p:spPr>
          <a:xfrm>
            <a:off x="8604250" y="6378575"/>
            <a:ext cx="261938" cy="250825"/>
          </a:xfrm>
          <a:prstGeom prst="decagon">
            <a:avLst/>
          </a:prstGeom>
          <a:solidFill>
            <a:srgbClr val="62FE6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uk-UA" sz="1100" b="1" dirty="0">
                <a:solidFill>
                  <a:srgbClr val="213A71"/>
                </a:solidFill>
                <a:latin typeface="Candara" panose="020E0502030303020204" pitchFamily="34" charset="0"/>
              </a:rPr>
              <a:t>11</a:t>
            </a:r>
            <a:endParaRPr lang="ru-RU" sz="1100" b="1" dirty="0">
              <a:solidFill>
                <a:srgbClr val="213A71"/>
              </a:solidFill>
              <a:latin typeface="Candara" panose="020E0502030303020204" pitchFamily="34" charset="0"/>
            </a:endParaRPr>
          </a:p>
        </p:txBody>
      </p:sp>
      <p:sp>
        <p:nvSpPr>
          <p:cNvPr id="23" name="Скругленная прямоугольная выноска 22"/>
          <p:cNvSpPr/>
          <p:nvPr/>
        </p:nvSpPr>
        <p:spPr>
          <a:xfrm>
            <a:off x="2339975" y="1341438"/>
            <a:ext cx="5972175" cy="935037"/>
          </a:xfrm>
          <a:prstGeom prst="wedgeRoundRectCallout">
            <a:avLst>
              <a:gd name="adj1" fmla="val -49999"/>
              <a:gd name="adj2" fmla="val -115882"/>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200" b="1" dirty="0">
                <a:solidFill>
                  <a:srgbClr val="213A71"/>
                </a:solidFill>
                <a:latin typeface="Candara" panose="020E0502030303020204" pitchFamily="34" charset="0"/>
              </a:rPr>
              <a:t>– підприємства, установи, організації та заклади незалежно від форми власності та господарювання, фізичні особи – підприємці, які відповідають критеріям діяльності суб’єктів, що надають соціальні послуги, а також фізичні особи, які надають соціальні послуги.</a:t>
            </a:r>
            <a:endParaRPr lang="ru-RU" sz="1200" b="1" dirty="0">
              <a:solidFill>
                <a:srgbClr val="213A71"/>
              </a:solidFill>
              <a:latin typeface="Candara" panose="020E0502030303020204" pitchFamily="34" charset="0"/>
            </a:endParaRPr>
          </a:p>
        </p:txBody>
      </p:sp>
      <p:sp>
        <p:nvSpPr>
          <p:cNvPr id="24" name="Скругленный прямоугольник 23"/>
          <p:cNvSpPr>
            <a:spLocks noChangeAspect="1"/>
          </p:cNvSpPr>
          <p:nvPr/>
        </p:nvSpPr>
        <p:spPr>
          <a:xfrm>
            <a:off x="387350" y="476250"/>
            <a:ext cx="1952625" cy="504825"/>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0" rIns="36000" bIns="36000"/>
          <a:lstStyle/>
          <a:p>
            <a:pPr algn="ctr" fontAlgn="auto">
              <a:spcBef>
                <a:spcPts val="0"/>
              </a:spcBef>
              <a:spcAft>
                <a:spcPts val="0"/>
              </a:spcAft>
              <a:defRPr/>
            </a:pPr>
            <a:r>
              <a:rPr lang="uk-UA" sz="1400" b="1" dirty="0">
                <a:solidFill>
                  <a:srgbClr val="213A71"/>
                </a:solidFill>
                <a:latin typeface="Candara" panose="020E0502030303020204" pitchFamily="34" charset="0"/>
              </a:rPr>
              <a:t>Суб’єкти</a:t>
            </a:r>
            <a:r>
              <a:rPr lang="uk-UA" sz="1400" b="1" dirty="0">
                <a:solidFill>
                  <a:srgbClr val="213A71"/>
                </a:solidFill>
                <a:latin typeface="Candara" panose="020E0502030303020204" pitchFamily="34" charset="0"/>
              </a:rPr>
              <a:t>, що надають соціальні </a:t>
            </a:r>
            <a:r>
              <a:rPr lang="uk-UA" sz="1400" b="1" dirty="0">
                <a:solidFill>
                  <a:srgbClr val="213A71"/>
                </a:solidFill>
                <a:latin typeface="Candara" panose="020E0502030303020204" pitchFamily="34" charset="0"/>
              </a:rPr>
              <a:t>послуги ,</a:t>
            </a:r>
            <a:endParaRPr lang="ru-RU" sz="1400" b="1" dirty="0">
              <a:solidFill>
                <a:srgbClr val="213A71"/>
              </a:solidFill>
              <a:latin typeface="Candara" panose="020E0502030303020204" pitchFamily="34" charset="0"/>
            </a:endParaRPr>
          </a:p>
        </p:txBody>
      </p:sp>
      <p:sp>
        <p:nvSpPr>
          <p:cNvPr id="25" name="Скругленный прямоугольник 24"/>
          <p:cNvSpPr>
            <a:spLocks noChangeAspect="1"/>
          </p:cNvSpPr>
          <p:nvPr/>
        </p:nvSpPr>
        <p:spPr>
          <a:xfrm>
            <a:off x="387350" y="2636838"/>
            <a:ext cx="7924800" cy="3095625"/>
          </a:xfrm>
          <a:prstGeom prst="roundRect">
            <a:avLst>
              <a:gd name="adj" fmla="val 11315"/>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0" rIns="36000" bIns="36000" anchorCtr="1"/>
          <a:lstStyle/>
          <a:p>
            <a:pPr indent="180975" algn="just" fontAlgn="auto">
              <a:spcBef>
                <a:spcPts val="0"/>
              </a:spcBef>
              <a:spcAft>
                <a:spcPts val="0"/>
              </a:spcAft>
              <a:defRPr/>
            </a:pPr>
            <a:r>
              <a:rPr lang="uk-UA" sz="1300" b="1" dirty="0">
                <a:solidFill>
                  <a:srgbClr val="213A71"/>
                </a:solidFill>
                <a:latin typeface="Candara" panose="020E0502030303020204" pitchFamily="34" charset="0"/>
              </a:rPr>
              <a:t>Розвиваючи </a:t>
            </a:r>
            <a:r>
              <a:rPr lang="uk-UA" sz="1300" b="1" dirty="0">
                <a:solidFill>
                  <a:srgbClr val="213A71"/>
                </a:solidFill>
                <a:latin typeface="Candara" panose="020E0502030303020204" pitchFamily="34" charset="0"/>
              </a:rPr>
              <a:t>систему </a:t>
            </a:r>
            <a:r>
              <a:rPr lang="uk-UA" sz="1300" b="1" dirty="0">
                <a:solidFill>
                  <a:srgbClr val="213A71"/>
                </a:solidFill>
                <a:latin typeface="Candara" panose="020E0502030303020204" pitchFamily="34" charset="0"/>
              </a:rPr>
              <a:t>надання комплексу послуг </a:t>
            </a:r>
            <a:r>
              <a:rPr lang="uk-UA" sz="1300" b="1" dirty="0">
                <a:solidFill>
                  <a:srgbClr val="213A71"/>
                </a:solidFill>
                <a:latin typeface="Candara" panose="020E0502030303020204" pitchFamily="34" charset="0"/>
              </a:rPr>
              <a:t>на базі </a:t>
            </a:r>
            <a:r>
              <a:rPr lang="uk-UA" sz="1300" b="1" dirty="0">
                <a:solidFill>
                  <a:srgbClr val="213A71"/>
                </a:solidFill>
                <a:latin typeface="Candara" panose="020E0502030303020204" pitchFamily="34" charset="0"/>
              </a:rPr>
              <a:t>ОТГ, доцільно, в першу чергу, створювати суб’єкти, </a:t>
            </a:r>
            <a:r>
              <a:rPr lang="uk-UA" sz="1300" b="1" dirty="0">
                <a:solidFill>
                  <a:srgbClr val="213A71"/>
                </a:solidFill>
                <a:latin typeface="Candara" panose="020E0502030303020204" pitchFamily="34" charset="0"/>
              </a:rPr>
              <a:t>що </a:t>
            </a:r>
            <a:r>
              <a:rPr lang="uk-UA" sz="1300" b="1" dirty="0">
                <a:solidFill>
                  <a:srgbClr val="213A71"/>
                </a:solidFill>
                <a:latin typeface="Candara" panose="020E0502030303020204" pitchFamily="34" charset="0"/>
              </a:rPr>
              <a:t>забезпечують </a:t>
            </a:r>
            <a:r>
              <a:rPr lang="uk-UA" sz="1300" b="1" u="sng" dirty="0">
                <a:solidFill>
                  <a:schemeClr val="tx1"/>
                </a:solidFill>
                <a:latin typeface="Candara" panose="020E0502030303020204" pitchFamily="34" charset="0"/>
              </a:rPr>
              <a:t>первинні</a:t>
            </a:r>
            <a:r>
              <a:rPr lang="uk-UA" sz="1300" b="1" dirty="0">
                <a:solidFill>
                  <a:srgbClr val="213A71"/>
                </a:solidFill>
                <a:latin typeface="Candara" panose="020E0502030303020204" pitchFamily="34" charset="0"/>
              </a:rPr>
              <a:t> послуги</a:t>
            </a:r>
            <a:r>
              <a:rPr lang="uk-UA" sz="1300" b="1" dirty="0">
                <a:solidFill>
                  <a:srgbClr val="213A71"/>
                </a:solidFill>
                <a:latin typeface="Candara" panose="020E0502030303020204" pitchFamily="34" charset="0"/>
              </a:rPr>
              <a:t>, </a:t>
            </a:r>
            <a:r>
              <a:rPr lang="uk-UA" sz="1300" b="1" dirty="0">
                <a:solidFill>
                  <a:srgbClr val="213A71"/>
                </a:solidFill>
                <a:latin typeface="Candara" panose="020E0502030303020204" pitchFamily="34" charset="0"/>
              </a:rPr>
              <a:t>тобто такі, що </a:t>
            </a:r>
            <a:r>
              <a:rPr lang="uk-UA" sz="1300" b="1" dirty="0">
                <a:solidFill>
                  <a:srgbClr val="213A71"/>
                </a:solidFill>
                <a:latin typeface="Candara" panose="020E0502030303020204" pitchFamily="34" charset="0"/>
              </a:rPr>
              <a:t>за своїм характером повинні бути максимально наближені до місця проживання клієнта. Це послуги, </a:t>
            </a:r>
            <a:r>
              <a:rPr lang="uk-UA" sz="1300" b="1" dirty="0">
                <a:solidFill>
                  <a:srgbClr val="213A71"/>
                </a:solidFill>
                <a:latin typeface="Candara" panose="020E0502030303020204" pitchFamily="34" charset="0"/>
              </a:rPr>
              <a:t>що </a:t>
            </a:r>
            <a:r>
              <a:rPr lang="uk-UA" sz="1300" b="1" dirty="0">
                <a:solidFill>
                  <a:srgbClr val="213A71"/>
                </a:solidFill>
                <a:latin typeface="Candara" panose="020E0502030303020204" pitchFamily="34" charset="0"/>
              </a:rPr>
              <a:t>надаються протягом тривалого часу з частою періодичністю. Наприклад, серед реабілітаційних </a:t>
            </a:r>
            <a:r>
              <a:rPr lang="uk-UA" sz="1300" b="1" dirty="0">
                <a:solidFill>
                  <a:srgbClr val="213A71"/>
                </a:solidFill>
                <a:latin typeface="Candara" panose="020E0502030303020204" pitchFamily="34" charset="0"/>
              </a:rPr>
              <a:t>послуг це </a:t>
            </a:r>
            <a:r>
              <a:rPr lang="uk-UA" sz="1300" b="1" dirty="0">
                <a:solidFill>
                  <a:srgbClr val="213A71"/>
                </a:solidFill>
                <a:latin typeface="Candara" panose="020E0502030303020204" pitchFamily="34" charset="0"/>
              </a:rPr>
              <a:t>можуть бути: послуги з денного догляду; соціально-побутової реабілітації, включаючи самообслуговування, розвиток комунікативних навичок, навчання елементарним трудовим навичкам тощо.</a:t>
            </a:r>
            <a:endParaRPr lang="ru-RU" sz="1300" b="1" dirty="0">
              <a:solidFill>
                <a:srgbClr val="213A71"/>
              </a:solidFill>
              <a:latin typeface="Candara" panose="020E0502030303020204" pitchFamily="34" charset="0"/>
            </a:endParaRPr>
          </a:p>
          <a:p>
            <a:pPr indent="180975" algn="just" fontAlgn="auto">
              <a:spcBef>
                <a:spcPts val="0"/>
              </a:spcBef>
              <a:spcAft>
                <a:spcPts val="0"/>
              </a:spcAft>
              <a:defRPr/>
            </a:pPr>
            <a:r>
              <a:rPr lang="uk-UA" sz="1300" b="1" dirty="0">
                <a:solidFill>
                  <a:srgbClr val="213A71"/>
                </a:solidFill>
                <a:latin typeface="Candara" panose="020E0502030303020204" pitchFamily="34" charset="0"/>
              </a:rPr>
              <a:t>Крім того, ОТГ повинна мати можливість створення відповідної матеріально-технічної бази і вирішення питань організаційного та кадрового забезпечення (фахівцями необхідних спеціальностей та рівня кваліфікації) процесу надання послуг. </a:t>
            </a:r>
            <a:endParaRPr lang="ru-RU" sz="1300" b="1" dirty="0">
              <a:solidFill>
                <a:srgbClr val="213A71"/>
              </a:solidFill>
              <a:latin typeface="Candara" panose="020E0502030303020204" pitchFamily="34" charset="0"/>
            </a:endParaRPr>
          </a:p>
          <a:p>
            <a:pPr indent="180975" algn="just" fontAlgn="auto">
              <a:spcBef>
                <a:spcPts val="0"/>
              </a:spcBef>
              <a:spcAft>
                <a:spcPts val="0"/>
              </a:spcAft>
              <a:defRPr/>
            </a:pPr>
            <a:r>
              <a:rPr lang="uk-UA" sz="1300" b="1" dirty="0">
                <a:solidFill>
                  <a:srgbClr val="213A71"/>
                </a:solidFill>
                <a:latin typeface="Candara" panose="020E0502030303020204" pitchFamily="34" charset="0"/>
              </a:rPr>
              <a:t>Як правило, </a:t>
            </a:r>
            <a:r>
              <a:rPr lang="uk-UA" sz="1300" b="1" u="sng" dirty="0">
                <a:solidFill>
                  <a:schemeClr val="tx1"/>
                </a:solidFill>
                <a:latin typeface="Candara" panose="020E0502030303020204" pitchFamily="34" charset="0"/>
              </a:rPr>
              <a:t>спеціалізовані</a:t>
            </a:r>
            <a:r>
              <a:rPr lang="uk-UA" sz="1300" b="1" dirty="0">
                <a:solidFill>
                  <a:srgbClr val="213A71"/>
                </a:solidFill>
                <a:latin typeface="Candara" panose="020E0502030303020204" pitchFamily="34" charset="0"/>
              </a:rPr>
              <a:t> послуги, </a:t>
            </a:r>
            <a:r>
              <a:rPr lang="uk-UA" sz="1300" b="1" dirty="0">
                <a:solidFill>
                  <a:srgbClr val="213A71"/>
                </a:solidFill>
                <a:latin typeface="Candara" panose="020E0502030303020204" pitchFamily="34" charset="0"/>
              </a:rPr>
              <a:t>надання яких потребує великих матеріально-технічних затрат і надавати які можуть лише фахівці з високим рівнем спеціальної підготовки, більш доцільно задовольняти на основі договірних відносин із суб’єктами регіонального, міжрегіонального, державного </a:t>
            </a:r>
            <a:r>
              <a:rPr lang="uk-UA" sz="1300" b="1" dirty="0">
                <a:solidFill>
                  <a:srgbClr val="213A71"/>
                </a:solidFill>
                <a:latin typeface="Candara" panose="020E0502030303020204" pitchFamily="34" charset="0"/>
              </a:rPr>
              <a:t>рівнів </a:t>
            </a:r>
            <a:r>
              <a:rPr lang="uk-UA" sz="1300" b="1" dirty="0">
                <a:solidFill>
                  <a:srgbClr val="213A71"/>
                </a:solidFill>
                <a:latin typeface="Candara" panose="020E0502030303020204" pitchFamily="34" charset="0"/>
              </a:rPr>
              <a:t>чи спеціалізованими установами.</a:t>
            </a:r>
            <a:endParaRPr lang="ru-RU" sz="1300" b="1" dirty="0">
              <a:solidFill>
                <a:srgbClr val="213A71"/>
              </a:solidFill>
              <a:latin typeface="Candara" panose="020E0502030303020204" pitchFamily="34" charset="0"/>
            </a:endParaRPr>
          </a:p>
          <a:p>
            <a:pPr indent="180975" algn="just" fontAlgn="auto">
              <a:spcBef>
                <a:spcPts val="0"/>
              </a:spcBef>
              <a:spcAft>
                <a:spcPts val="0"/>
              </a:spcAft>
              <a:defRPr/>
            </a:pPr>
            <a:r>
              <a:rPr lang="uk-UA" sz="1300" b="1" dirty="0">
                <a:solidFill>
                  <a:srgbClr val="213A71"/>
                </a:solidFill>
                <a:latin typeface="Candara" panose="020E0502030303020204" pitchFamily="34" charset="0"/>
              </a:rPr>
              <a:t>Важливо також враховувати кількість клієнтів, які потребують тієї чи іншої послуги.</a:t>
            </a:r>
            <a:endParaRPr lang="ru-RU" sz="1300" b="1" dirty="0">
              <a:solidFill>
                <a:srgbClr val="213A71"/>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60421" name="Picture 2" descr="C:\Users\Alex\Desktop\2.png"/>
          <p:cNvPicPr>
            <a:picLocks noChangeAspect="1" noChangeArrowheads="1"/>
          </p:cNvPicPr>
          <p:nvPr/>
        </p:nvPicPr>
        <p:blipFill>
          <a:blip r:embed="rId3"/>
          <a:srcRect/>
          <a:stretch>
            <a:fillRect/>
          </a:stretch>
        </p:blipFill>
        <p:spPr bwMode="auto">
          <a:xfrm>
            <a:off x="468313" y="6021388"/>
            <a:ext cx="7920037" cy="487362"/>
          </a:xfrm>
          <a:prstGeom prst="rect">
            <a:avLst/>
          </a:prstGeom>
          <a:noFill/>
          <a:ln w="9525">
            <a:noFill/>
            <a:miter lim="800000"/>
            <a:headEnd/>
            <a:tailEnd/>
          </a:ln>
        </p:spPr>
      </p:pic>
      <p:sp>
        <p:nvSpPr>
          <p:cNvPr id="20" name="Десятиугольник 19"/>
          <p:cNvSpPr>
            <a:spLocks noChangeAspect="1"/>
          </p:cNvSpPr>
          <p:nvPr/>
        </p:nvSpPr>
        <p:spPr>
          <a:xfrm>
            <a:off x="8604250" y="6378575"/>
            <a:ext cx="261938" cy="250825"/>
          </a:xfrm>
          <a:prstGeom prst="decagon">
            <a:avLst/>
          </a:prstGeom>
          <a:solidFill>
            <a:srgbClr val="62FE6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uk-UA" sz="1100" b="1" dirty="0">
                <a:solidFill>
                  <a:srgbClr val="213A71"/>
                </a:solidFill>
                <a:latin typeface="Candara" panose="020E0502030303020204" pitchFamily="34" charset="0"/>
              </a:rPr>
              <a:t>12</a:t>
            </a:r>
            <a:endParaRPr lang="ru-RU" sz="1100" b="1" dirty="0">
              <a:solidFill>
                <a:srgbClr val="213A71"/>
              </a:solidFill>
              <a:latin typeface="Candara" panose="020E0502030303020204" pitchFamily="34" charset="0"/>
            </a:endParaRPr>
          </a:p>
        </p:txBody>
      </p:sp>
      <p:sp>
        <p:nvSpPr>
          <p:cNvPr id="12" name="Скругленная прямоугольная выноска 11"/>
          <p:cNvSpPr/>
          <p:nvPr/>
        </p:nvSpPr>
        <p:spPr>
          <a:xfrm>
            <a:off x="2339975" y="1125538"/>
            <a:ext cx="5972175" cy="790575"/>
          </a:xfrm>
          <a:prstGeom prst="wedgeRoundRectCallout">
            <a:avLst>
              <a:gd name="adj1" fmla="val -49421"/>
              <a:gd name="adj2" fmla="val -115882"/>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200" b="1" dirty="0">
                <a:solidFill>
                  <a:srgbClr val="213A71"/>
                </a:solidFill>
                <a:latin typeface="Candara" panose="020E0502030303020204" pitchFamily="34" charset="0"/>
              </a:rPr>
              <a:t>– </a:t>
            </a:r>
            <a:r>
              <a:rPr lang="uk-UA" sz="1200" b="1" dirty="0">
                <a:solidFill>
                  <a:srgbClr val="213A71"/>
                </a:solidFill>
                <a:latin typeface="Candara" panose="020E0502030303020204" pitchFamily="34" charset="0"/>
              </a:rPr>
              <a:t>комплекс медичних, педагогічних, професійних і соціальних заходів, спрямованих на </a:t>
            </a:r>
            <a:r>
              <a:rPr lang="uk-UA" sz="1400" b="1" u="sng" dirty="0">
                <a:solidFill>
                  <a:srgbClr val="213A71"/>
                </a:solidFill>
                <a:latin typeface="Candara" panose="020E0502030303020204" pitchFamily="34" charset="0"/>
              </a:rPr>
              <a:t>відновлення</a:t>
            </a:r>
            <a:r>
              <a:rPr lang="uk-UA" sz="1200" b="1" dirty="0">
                <a:solidFill>
                  <a:srgbClr val="213A71"/>
                </a:solidFill>
                <a:latin typeface="Candara" panose="020E0502030303020204" pitchFamily="34" charset="0"/>
              </a:rPr>
              <a:t> </a:t>
            </a:r>
            <a:r>
              <a:rPr lang="uk-UA" sz="1200" b="1" dirty="0">
                <a:solidFill>
                  <a:srgbClr val="213A71"/>
                </a:solidFill>
                <a:latin typeface="Candara" panose="020E0502030303020204" pitchFamily="34" charset="0"/>
              </a:rPr>
              <a:t>здоров'я </a:t>
            </a:r>
            <a:r>
              <a:rPr lang="uk-UA" sz="1200" b="1" dirty="0">
                <a:solidFill>
                  <a:srgbClr val="213A71"/>
                </a:solidFill>
                <a:latin typeface="Candara" panose="020E0502030303020204" pitchFamily="34" charset="0"/>
              </a:rPr>
              <a:t>та працездатності осіб (дітей) з інвалідністю. </a:t>
            </a:r>
            <a:endParaRPr lang="ru-RU" sz="1200" b="1" dirty="0">
              <a:solidFill>
                <a:srgbClr val="213A71"/>
              </a:solidFill>
              <a:latin typeface="Candara" panose="020E0502030303020204" pitchFamily="34" charset="0"/>
            </a:endParaRPr>
          </a:p>
        </p:txBody>
      </p:sp>
      <p:sp>
        <p:nvSpPr>
          <p:cNvPr id="13" name="Скругленный прямоугольник 12"/>
          <p:cNvSpPr>
            <a:spLocks noChangeAspect="1"/>
          </p:cNvSpPr>
          <p:nvPr/>
        </p:nvSpPr>
        <p:spPr>
          <a:xfrm>
            <a:off x="387350" y="404813"/>
            <a:ext cx="1952625" cy="360362"/>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ctr" fontAlgn="auto">
              <a:spcBef>
                <a:spcPts val="0"/>
              </a:spcBef>
              <a:spcAft>
                <a:spcPts val="0"/>
              </a:spcAft>
              <a:defRPr/>
            </a:pPr>
            <a:r>
              <a:rPr lang="uk-UA" sz="1400" b="1" dirty="0">
                <a:solidFill>
                  <a:srgbClr val="213A71"/>
                </a:solidFill>
                <a:latin typeface="Candara" panose="020E0502030303020204" pitchFamily="34" charset="0"/>
              </a:rPr>
              <a:t>Реабілітація</a:t>
            </a:r>
            <a:endParaRPr lang="ru-RU" sz="1400" b="1" dirty="0">
              <a:solidFill>
                <a:srgbClr val="213A71"/>
              </a:solidFill>
              <a:latin typeface="Candara" panose="020E0502030303020204" pitchFamily="34" charset="0"/>
            </a:endParaRPr>
          </a:p>
        </p:txBody>
      </p:sp>
      <p:sp>
        <p:nvSpPr>
          <p:cNvPr id="14" name="Скругленная прямоугольная выноска 13"/>
          <p:cNvSpPr/>
          <p:nvPr/>
        </p:nvSpPr>
        <p:spPr>
          <a:xfrm>
            <a:off x="2339975" y="4581525"/>
            <a:ext cx="5972175" cy="1223963"/>
          </a:xfrm>
          <a:prstGeom prst="wedgeRoundRectCallout">
            <a:avLst>
              <a:gd name="adj1" fmla="val -49521"/>
              <a:gd name="adj2" fmla="val -90531"/>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200" b="1" dirty="0">
                <a:solidFill>
                  <a:srgbClr val="213A71"/>
                </a:solidFill>
                <a:latin typeface="Candara" panose="020E0502030303020204" pitchFamily="34" charset="0"/>
              </a:rPr>
              <a:t>– </a:t>
            </a:r>
            <a:r>
              <a:rPr lang="uk-UA" sz="1200" b="1" dirty="0">
                <a:solidFill>
                  <a:srgbClr val="213A71"/>
                </a:solidFill>
                <a:latin typeface="Candara" panose="020E0502030303020204" pitchFamily="34" charset="0"/>
              </a:rPr>
              <a:t>наука, що вивчає хвороби і їх класифікації. У медичній літературі зазвичай  застосовуються поняття «нозологічний підхід», який означає прагнення медичних теоретиків та клініцистів до виокремлення «нозологічних одиниць»,  для кожної з яких притаманна наявність певної причини захворювання, однозначного патогенезу і типових зовнішніх проявів та специфічних структурних порушень у тканинах і органах.</a:t>
            </a:r>
            <a:endParaRPr lang="ru-RU" sz="1200" b="1" dirty="0">
              <a:solidFill>
                <a:srgbClr val="213A71"/>
              </a:solidFill>
              <a:latin typeface="Candara" panose="020E0502030303020204" pitchFamily="34" charset="0"/>
            </a:endParaRPr>
          </a:p>
        </p:txBody>
      </p:sp>
      <p:sp>
        <p:nvSpPr>
          <p:cNvPr id="15" name="Скругленный прямоугольник 14"/>
          <p:cNvSpPr>
            <a:spLocks noChangeAspect="1"/>
          </p:cNvSpPr>
          <p:nvPr/>
        </p:nvSpPr>
        <p:spPr>
          <a:xfrm>
            <a:off x="387350" y="3924300"/>
            <a:ext cx="1952625" cy="360363"/>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ctr" fontAlgn="auto">
              <a:spcBef>
                <a:spcPts val="0"/>
              </a:spcBef>
              <a:spcAft>
                <a:spcPts val="0"/>
              </a:spcAft>
              <a:defRPr/>
            </a:pPr>
            <a:r>
              <a:rPr lang="uk-UA" sz="1400" b="1" dirty="0">
                <a:solidFill>
                  <a:srgbClr val="213A71"/>
                </a:solidFill>
                <a:latin typeface="Candara" panose="020E0502030303020204" pitchFamily="34" charset="0"/>
              </a:rPr>
              <a:t>Нозологія</a:t>
            </a:r>
            <a:endParaRPr lang="ru-RU" sz="1400" b="1" dirty="0">
              <a:solidFill>
                <a:srgbClr val="213A71"/>
              </a:solidFill>
              <a:latin typeface="Candara" panose="020E0502030303020204" pitchFamily="34" charset="0"/>
            </a:endParaRPr>
          </a:p>
        </p:txBody>
      </p:sp>
      <p:sp>
        <p:nvSpPr>
          <p:cNvPr id="24" name="Скругленная прямоугольная выноска 23"/>
          <p:cNvSpPr/>
          <p:nvPr/>
        </p:nvSpPr>
        <p:spPr>
          <a:xfrm>
            <a:off x="2339975" y="2919413"/>
            <a:ext cx="5972175" cy="720725"/>
          </a:xfrm>
          <a:prstGeom prst="wedgeRoundRectCallout">
            <a:avLst>
              <a:gd name="adj1" fmla="val -59717"/>
              <a:gd name="adj2" fmla="val -133823"/>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200" b="1" dirty="0">
                <a:solidFill>
                  <a:srgbClr val="213A71"/>
                </a:solidFill>
                <a:latin typeface="Candara" panose="020E0502030303020204" pitchFamily="34" charset="0"/>
              </a:rPr>
              <a:t>– система заходів, спрямованих на опанування особою знань та навичок (таких, якими особа раніше ніколи не володіла), необхідних для її незалежного проживання в соціальному середовищі.</a:t>
            </a:r>
            <a:endParaRPr lang="uk-UA" sz="1200" b="1" dirty="0">
              <a:solidFill>
                <a:srgbClr val="213A71"/>
              </a:solidFill>
              <a:latin typeface="Candara" panose="020E0502030303020204" pitchFamily="34" charset="0"/>
            </a:endParaRPr>
          </a:p>
        </p:txBody>
      </p:sp>
      <p:sp>
        <p:nvSpPr>
          <p:cNvPr id="25" name="Скругленный прямоугольник 24"/>
          <p:cNvSpPr>
            <a:spLocks noChangeAspect="1"/>
          </p:cNvSpPr>
          <p:nvPr/>
        </p:nvSpPr>
        <p:spPr>
          <a:xfrm>
            <a:off x="387350" y="2185988"/>
            <a:ext cx="1376363" cy="295275"/>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ctr" fontAlgn="auto">
              <a:spcBef>
                <a:spcPts val="0"/>
              </a:spcBef>
              <a:spcAft>
                <a:spcPts val="0"/>
              </a:spcAft>
              <a:defRPr/>
            </a:pPr>
            <a:r>
              <a:rPr lang="uk-UA" sz="1400" b="1" dirty="0" err="1">
                <a:solidFill>
                  <a:srgbClr val="213A71"/>
                </a:solidFill>
                <a:latin typeface="Candara" panose="020E0502030303020204" pitchFamily="34" charset="0"/>
              </a:rPr>
              <a:t>Абілітація</a:t>
            </a:r>
            <a:endParaRPr lang="ru-RU" sz="1400" dirty="0">
              <a:solidFill>
                <a:srgbClr val="213A71"/>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62469" name="Picture 2" descr="C:\Users\Alex\Desktop\2.png"/>
          <p:cNvPicPr>
            <a:picLocks noChangeAspect="1" noChangeArrowheads="1"/>
          </p:cNvPicPr>
          <p:nvPr/>
        </p:nvPicPr>
        <p:blipFill>
          <a:blip r:embed="rId3"/>
          <a:srcRect/>
          <a:stretch>
            <a:fillRect/>
          </a:stretch>
        </p:blipFill>
        <p:spPr bwMode="auto">
          <a:xfrm>
            <a:off x="468313" y="6021388"/>
            <a:ext cx="7920037" cy="487362"/>
          </a:xfrm>
          <a:prstGeom prst="rect">
            <a:avLst/>
          </a:prstGeom>
          <a:noFill/>
          <a:ln w="9525">
            <a:noFill/>
            <a:miter lim="800000"/>
            <a:headEnd/>
            <a:tailEnd/>
          </a:ln>
        </p:spPr>
      </p:pic>
      <p:sp>
        <p:nvSpPr>
          <p:cNvPr id="20" name="Десятиугольник 19"/>
          <p:cNvSpPr>
            <a:spLocks noChangeAspect="1"/>
          </p:cNvSpPr>
          <p:nvPr/>
        </p:nvSpPr>
        <p:spPr>
          <a:xfrm>
            <a:off x="8604250" y="6378575"/>
            <a:ext cx="261938" cy="250825"/>
          </a:xfrm>
          <a:prstGeom prst="decagon">
            <a:avLst/>
          </a:prstGeom>
          <a:solidFill>
            <a:srgbClr val="62FE6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uk-UA" sz="1100" b="1" dirty="0">
                <a:solidFill>
                  <a:srgbClr val="213A71"/>
                </a:solidFill>
                <a:latin typeface="Candara" panose="020E0502030303020204" pitchFamily="34" charset="0"/>
              </a:rPr>
              <a:t>13</a:t>
            </a:r>
            <a:endParaRPr lang="ru-RU" sz="1100" b="1" dirty="0">
              <a:solidFill>
                <a:srgbClr val="213A71"/>
              </a:solidFill>
              <a:latin typeface="Candara" panose="020E0502030303020204" pitchFamily="34" charset="0"/>
            </a:endParaRPr>
          </a:p>
        </p:txBody>
      </p:sp>
      <p:sp>
        <p:nvSpPr>
          <p:cNvPr id="28" name="Скругленная прямоугольная выноска 27"/>
          <p:cNvSpPr/>
          <p:nvPr/>
        </p:nvSpPr>
        <p:spPr>
          <a:xfrm>
            <a:off x="2339975" y="2708275"/>
            <a:ext cx="5972175" cy="728663"/>
          </a:xfrm>
          <a:prstGeom prst="wedgeRoundRectCallout">
            <a:avLst>
              <a:gd name="adj1" fmla="val -49362"/>
              <a:gd name="adj2" fmla="val -97180"/>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200" b="1" dirty="0">
                <a:solidFill>
                  <a:srgbClr val="213A71"/>
                </a:solidFill>
                <a:latin typeface="Candara" panose="020E0502030303020204" pitchFamily="34" charset="0"/>
              </a:rPr>
              <a:t>– це комплексна система спостережень, збору, обробки, систематизації та аналізу інформації, яка дає оцінку і прогнозує зміни, розробляє обґрунтовані рекомендації для прийняття управлінських рішень.</a:t>
            </a:r>
            <a:endParaRPr lang="ru-RU" sz="1200" b="1" dirty="0">
              <a:solidFill>
                <a:srgbClr val="213A71"/>
              </a:solidFill>
              <a:latin typeface="Candara" panose="020E0502030303020204" pitchFamily="34" charset="0"/>
            </a:endParaRPr>
          </a:p>
        </p:txBody>
      </p:sp>
      <p:sp>
        <p:nvSpPr>
          <p:cNvPr id="29" name="Скругленный прямоугольник 28"/>
          <p:cNvSpPr>
            <a:spLocks noChangeAspect="1"/>
          </p:cNvSpPr>
          <p:nvPr/>
        </p:nvSpPr>
        <p:spPr>
          <a:xfrm>
            <a:off x="387350" y="2205038"/>
            <a:ext cx="1952625" cy="360362"/>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ctr" fontAlgn="auto">
              <a:spcBef>
                <a:spcPts val="0"/>
              </a:spcBef>
              <a:spcAft>
                <a:spcPts val="0"/>
              </a:spcAft>
              <a:defRPr/>
            </a:pPr>
            <a:r>
              <a:rPr lang="uk-UA" sz="1400" b="1" dirty="0">
                <a:solidFill>
                  <a:srgbClr val="213A71"/>
                </a:solidFill>
                <a:latin typeface="Candara" panose="020E0502030303020204" pitchFamily="34" charset="0"/>
              </a:rPr>
              <a:t>Моніторинг</a:t>
            </a:r>
            <a:endParaRPr lang="ru-RU" sz="1400" b="1" dirty="0">
              <a:solidFill>
                <a:srgbClr val="213A71"/>
              </a:solidFill>
              <a:latin typeface="Candara" panose="020E0502030303020204" pitchFamily="34" charset="0"/>
            </a:endParaRPr>
          </a:p>
        </p:txBody>
      </p:sp>
      <p:sp>
        <p:nvSpPr>
          <p:cNvPr id="30" name="Скругленный прямоугольник 29"/>
          <p:cNvSpPr>
            <a:spLocks noChangeAspect="1"/>
          </p:cNvSpPr>
          <p:nvPr/>
        </p:nvSpPr>
        <p:spPr>
          <a:xfrm>
            <a:off x="395288" y="3644900"/>
            <a:ext cx="6337300" cy="2154238"/>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lstStyle/>
          <a:p>
            <a:pPr algn="just" fontAlgn="auto">
              <a:spcBef>
                <a:spcPts val="600"/>
              </a:spcBef>
              <a:spcAft>
                <a:spcPts val="0"/>
              </a:spcAft>
              <a:defRPr/>
            </a:pPr>
            <a:r>
              <a:rPr lang="uk-UA" sz="1300" b="1" dirty="0">
                <a:solidFill>
                  <a:srgbClr val="213A71"/>
                </a:solidFill>
                <a:latin typeface="Candara" panose="020E0502030303020204" pitchFamily="34" charset="0"/>
              </a:rPr>
              <a:t> Система моніторингу будується на принципах:</a:t>
            </a:r>
            <a:endParaRPr lang="ru-RU" sz="1300" b="1" dirty="0">
              <a:solidFill>
                <a:srgbClr val="213A71"/>
              </a:solidFill>
              <a:latin typeface="Candara" panose="020E0502030303020204" pitchFamily="34" charset="0"/>
            </a:endParaRPr>
          </a:p>
          <a:p>
            <a:pPr lvl="1" algn="just" fontAlgn="auto">
              <a:spcBef>
                <a:spcPts val="0"/>
              </a:spcBef>
              <a:spcAft>
                <a:spcPts val="0"/>
              </a:spcAft>
              <a:defRPr/>
            </a:pPr>
            <a:r>
              <a:rPr lang="uk-UA" sz="1400" b="1" i="1" dirty="0">
                <a:solidFill>
                  <a:srgbClr val="213A71"/>
                </a:solidFill>
                <a:latin typeface="Candara" panose="020E0502030303020204" pitchFamily="34" charset="0"/>
              </a:rPr>
              <a:t>– </a:t>
            </a:r>
            <a:r>
              <a:rPr lang="uk-UA" sz="1300" b="1" i="1" dirty="0">
                <a:solidFill>
                  <a:srgbClr val="213A71"/>
                </a:solidFill>
                <a:latin typeface="Candara" panose="020E0502030303020204" pitchFamily="34" charset="0"/>
              </a:rPr>
              <a:t>об'єктивності і достовірності;</a:t>
            </a:r>
            <a:endParaRPr lang="ru-RU" sz="1300" b="1" i="1" dirty="0">
              <a:solidFill>
                <a:srgbClr val="213A71"/>
              </a:solidFill>
              <a:latin typeface="Candara" panose="020E0502030303020204" pitchFamily="34" charset="0"/>
            </a:endParaRPr>
          </a:p>
          <a:p>
            <a:pPr lvl="1" algn="just" fontAlgn="auto">
              <a:spcBef>
                <a:spcPts val="0"/>
              </a:spcBef>
              <a:spcAft>
                <a:spcPts val="0"/>
              </a:spcAft>
              <a:defRPr/>
            </a:pPr>
            <a:r>
              <a:rPr lang="uk-UA" sz="1400" b="1" i="1" dirty="0">
                <a:solidFill>
                  <a:srgbClr val="213A71"/>
                </a:solidFill>
                <a:latin typeface="Candara" panose="020E0502030303020204" pitchFamily="34" charset="0"/>
              </a:rPr>
              <a:t>– </a:t>
            </a:r>
            <a:r>
              <a:rPr lang="uk-UA" sz="1300" b="1" i="1" dirty="0">
                <a:solidFill>
                  <a:srgbClr val="213A71"/>
                </a:solidFill>
                <a:latin typeface="Candara" panose="020E0502030303020204" pitchFamily="34" charset="0"/>
              </a:rPr>
              <a:t>систематичності;</a:t>
            </a:r>
            <a:endParaRPr lang="ru-RU" sz="1300" b="1" i="1" dirty="0">
              <a:solidFill>
                <a:srgbClr val="213A71"/>
              </a:solidFill>
              <a:latin typeface="Candara" panose="020E0502030303020204" pitchFamily="34" charset="0"/>
            </a:endParaRPr>
          </a:p>
          <a:p>
            <a:pPr lvl="1" algn="just" fontAlgn="auto">
              <a:spcBef>
                <a:spcPts val="0"/>
              </a:spcBef>
              <a:spcAft>
                <a:spcPts val="0"/>
              </a:spcAft>
              <a:defRPr/>
            </a:pPr>
            <a:r>
              <a:rPr lang="uk-UA" sz="1400" b="1" i="1" dirty="0">
                <a:solidFill>
                  <a:srgbClr val="213A71"/>
                </a:solidFill>
                <a:latin typeface="Candara" panose="020E0502030303020204" pitchFamily="34" charset="0"/>
              </a:rPr>
              <a:t>– </a:t>
            </a:r>
            <a:r>
              <a:rPr lang="uk-UA" sz="1300" b="1" i="1" dirty="0">
                <a:solidFill>
                  <a:srgbClr val="213A71"/>
                </a:solidFill>
                <a:latin typeface="Candara" panose="020E0502030303020204" pitchFamily="34" charset="0"/>
              </a:rPr>
              <a:t>багаторівневості;</a:t>
            </a:r>
            <a:endParaRPr lang="ru-RU" sz="1300" b="1" i="1" dirty="0">
              <a:solidFill>
                <a:srgbClr val="213A71"/>
              </a:solidFill>
              <a:latin typeface="Candara" panose="020E0502030303020204" pitchFamily="34" charset="0"/>
            </a:endParaRPr>
          </a:p>
          <a:p>
            <a:pPr lvl="1" algn="just" fontAlgn="auto">
              <a:spcBef>
                <a:spcPts val="0"/>
              </a:spcBef>
              <a:spcAft>
                <a:spcPts val="0"/>
              </a:spcAft>
              <a:defRPr/>
            </a:pPr>
            <a:r>
              <a:rPr lang="uk-UA" sz="1400" b="1" i="1" dirty="0">
                <a:solidFill>
                  <a:srgbClr val="213A71"/>
                </a:solidFill>
                <a:latin typeface="Candara" panose="020E0502030303020204" pitchFamily="34" charset="0"/>
              </a:rPr>
              <a:t>– </a:t>
            </a:r>
            <a:r>
              <a:rPr lang="uk-UA" sz="1300" b="1" i="1" dirty="0">
                <a:solidFill>
                  <a:srgbClr val="213A71"/>
                </a:solidFill>
                <a:latin typeface="Candara" panose="020E0502030303020204" pitchFamily="34" charset="0"/>
              </a:rPr>
              <a:t>узгодженості нормативного та методичного забезпечення;</a:t>
            </a:r>
            <a:endParaRPr lang="ru-RU" sz="1300" b="1" i="1" dirty="0">
              <a:solidFill>
                <a:srgbClr val="213A71"/>
              </a:solidFill>
              <a:latin typeface="Candara" panose="020E0502030303020204" pitchFamily="34" charset="0"/>
            </a:endParaRPr>
          </a:p>
          <a:p>
            <a:pPr lvl="1" algn="just" fontAlgn="auto">
              <a:spcBef>
                <a:spcPts val="0"/>
              </a:spcBef>
              <a:spcAft>
                <a:spcPts val="0"/>
              </a:spcAft>
              <a:defRPr/>
            </a:pPr>
            <a:r>
              <a:rPr lang="uk-UA" sz="1400" b="1" i="1" dirty="0">
                <a:solidFill>
                  <a:srgbClr val="213A71"/>
                </a:solidFill>
                <a:latin typeface="Candara" panose="020E0502030303020204" pitchFamily="34" charset="0"/>
              </a:rPr>
              <a:t>– </a:t>
            </a:r>
            <a:r>
              <a:rPr lang="uk-UA" sz="1300" b="1" i="1" dirty="0">
                <a:solidFill>
                  <a:srgbClr val="213A71"/>
                </a:solidFill>
                <a:latin typeface="Candara" panose="020E0502030303020204" pitchFamily="34" charset="0"/>
              </a:rPr>
              <a:t>узгодженості технічного та програмного забезпечення;</a:t>
            </a:r>
            <a:endParaRPr lang="ru-RU" sz="1300" b="1" i="1" dirty="0">
              <a:solidFill>
                <a:srgbClr val="213A71"/>
              </a:solidFill>
              <a:latin typeface="Candara" panose="020E0502030303020204" pitchFamily="34" charset="0"/>
            </a:endParaRPr>
          </a:p>
          <a:p>
            <a:pPr lvl="1" algn="just" fontAlgn="auto">
              <a:spcBef>
                <a:spcPts val="0"/>
              </a:spcBef>
              <a:spcAft>
                <a:spcPts val="0"/>
              </a:spcAft>
              <a:defRPr/>
            </a:pPr>
            <a:r>
              <a:rPr lang="uk-UA" sz="1400" b="1" i="1" dirty="0">
                <a:solidFill>
                  <a:srgbClr val="213A71"/>
                </a:solidFill>
                <a:latin typeface="Candara" panose="020E0502030303020204" pitchFamily="34" charset="0"/>
              </a:rPr>
              <a:t>– </a:t>
            </a:r>
            <a:r>
              <a:rPr lang="uk-UA" sz="1300" b="1" i="1" dirty="0">
                <a:solidFill>
                  <a:srgbClr val="213A71"/>
                </a:solidFill>
                <a:latin typeface="Candara" panose="020E0502030303020204" pitchFamily="34" charset="0"/>
              </a:rPr>
              <a:t>комплексності в оцінці інформації;</a:t>
            </a:r>
            <a:endParaRPr lang="ru-RU" sz="1300" b="1" i="1" dirty="0">
              <a:solidFill>
                <a:srgbClr val="213A71"/>
              </a:solidFill>
              <a:latin typeface="Candara" panose="020E0502030303020204" pitchFamily="34" charset="0"/>
            </a:endParaRPr>
          </a:p>
          <a:p>
            <a:pPr lvl="1" algn="just" fontAlgn="auto">
              <a:spcBef>
                <a:spcPts val="0"/>
              </a:spcBef>
              <a:spcAft>
                <a:spcPts val="0"/>
              </a:spcAft>
              <a:defRPr/>
            </a:pPr>
            <a:r>
              <a:rPr lang="uk-UA" sz="1400" b="1" i="1" dirty="0">
                <a:solidFill>
                  <a:srgbClr val="213A71"/>
                </a:solidFill>
                <a:latin typeface="Candara" panose="020E0502030303020204" pitchFamily="34" charset="0"/>
              </a:rPr>
              <a:t>– </a:t>
            </a:r>
            <a:r>
              <a:rPr lang="uk-UA" sz="1300" b="1" i="1" dirty="0">
                <a:solidFill>
                  <a:srgbClr val="213A71"/>
                </a:solidFill>
                <a:latin typeface="Candara" panose="020E0502030303020204" pitchFamily="34" charset="0"/>
              </a:rPr>
              <a:t>оперативності проходження інформації між окремими ланками системи;</a:t>
            </a:r>
            <a:endParaRPr lang="ru-RU" sz="1300" b="1" i="1" dirty="0">
              <a:solidFill>
                <a:srgbClr val="213A71"/>
              </a:solidFill>
              <a:latin typeface="Candara" panose="020E0502030303020204" pitchFamily="34" charset="0"/>
            </a:endParaRPr>
          </a:p>
          <a:p>
            <a:pPr lvl="1" algn="just" fontAlgn="auto">
              <a:spcBef>
                <a:spcPts val="0"/>
              </a:spcBef>
              <a:spcAft>
                <a:spcPts val="0"/>
              </a:spcAft>
              <a:defRPr/>
            </a:pPr>
            <a:r>
              <a:rPr lang="uk-UA" sz="1400" b="1" i="1" dirty="0">
                <a:solidFill>
                  <a:srgbClr val="213A71"/>
                </a:solidFill>
                <a:latin typeface="Candara" panose="020E0502030303020204" pitchFamily="34" charset="0"/>
              </a:rPr>
              <a:t>– </a:t>
            </a:r>
            <a:r>
              <a:rPr lang="uk-UA" sz="1300" b="1" i="1" dirty="0">
                <a:solidFill>
                  <a:srgbClr val="213A71"/>
                </a:solidFill>
                <a:latin typeface="Candara" panose="020E0502030303020204" pitchFamily="34" charset="0"/>
              </a:rPr>
              <a:t>відкритості інформації для населення.</a:t>
            </a:r>
          </a:p>
        </p:txBody>
      </p:sp>
      <p:sp>
        <p:nvSpPr>
          <p:cNvPr id="32" name="Скругленная прямоугольная выноска 31"/>
          <p:cNvSpPr/>
          <p:nvPr/>
        </p:nvSpPr>
        <p:spPr>
          <a:xfrm>
            <a:off x="2339975" y="476250"/>
            <a:ext cx="5972175" cy="1584325"/>
          </a:xfrm>
          <a:prstGeom prst="wedgeRoundRectCallout">
            <a:avLst>
              <a:gd name="adj1" fmla="val -33526"/>
              <a:gd name="adj2" fmla="val -63098"/>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144000" tIns="144000" rIns="144000" bIns="144000" anchor="ctr"/>
          <a:lstStyle/>
          <a:p>
            <a:pPr algn="just" fontAlgn="auto">
              <a:spcBef>
                <a:spcPts val="0"/>
              </a:spcBef>
              <a:spcAft>
                <a:spcPts val="0"/>
              </a:spcAft>
              <a:defRPr/>
            </a:pPr>
            <a:r>
              <a:rPr lang="uk-UA" sz="1200" b="1" u="sng" dirty="0">
                <a:solidFill>
                  <a:srgbClr val="213A71"/>
                </a:solidFill>
                <a:latin typeface="Candara" panose="020E0502030303020204" pitchFamily="34" charset="0"/>
              </a:rPr>
              <a:t>Наприклад </a:t>
            </a:r>
            <a:r>
              <a:rPr lang="uk-UA" sz="1200" b="1" dirty="0">
                <a:solidFill>
                  <a:srgbClr val="213A71"/>
                </a:solidFill>
                <a:latin typeface="Candara" panose="020E0502030303020204" pitchFamily="34" charset="0"/>
              </a:rPr>
              <a:t>(у значенні «нозологічної одиниці»):</a:t>
            </a:r>
            <a:endParaRPr lang="uk-UA" sz="1200" b="1" dirty="0">
              <a:solidFill>
                <a:srgbClr val="213A71"/>
              </a:solidFill>
              <a:latin typeface="Candara" panose="020E0502030303020204" pitchFamily="34" charset="0"/>
            </a:endParaRPr>
          </a:p>
          <a:p>
            <a:pPr algn="just" fontAlgn="auto">
              <a:spcBef>
                <a:spcPts val="0"/>
              </a:spcBef>
              <a:spcAft>
                <a:spcPts val="0"/>
              </a:spcAft>
              <a:defRPr/>
            </a:pPr>
            <a:r>
              <a:rPr lang="uk-UA" sz="1200" b="1" i="1" dirty="0">
                <a:solidFill>
                  <a:srgbClr val="213A71"/>
                </a:solidFill>
                <a:latin typeface="Candara" panose="020E0502030303020204" pitchFamily="34" charset="0"/>
              </a:rPr>
              <a:t>– ураження опорно-рухового апарату та центральної і периферичної нервової системи;</a:t>
            </a:r>
          </a:p>
          <a:p>
            <a:pPr algn="just" fontAlgn="auto">
              <a:spcBef>
                <a:spcPts val="0"/>
              </a:spcBef>
              <a:spcAft>
                <a:spcPts val="0"/>
              </a:spcAft>
              <a:defRPr/>
            </a:pPr>
            <a:r>
              <a:rPr lang="uk-UA" sz="1200" b="1" i="1" dirty="0">
                <a:solidFill>
                  <a:srgbClr val="213A71"/>
                </a:solidFill>
                <a:latin typeface="Candara" panose="020E0502030303020204" pitchFamily="34" charset="0"/>
              </a:rPr>
              <a:t>– психічні захворювання та розумова відсталість;</a:t>
            </a:r>
          </a:p>
          <a:p>
            <a:pPr algn="just" fontAlgn="auto">
              <a:spcBef>
                <a:spcPts val="0"/>
              </a:spcBef>
              <a:spcAft>
                <a:spcPts val="0"/>
              </a:spcAft>
              <a:defRPr/>
            </a:pPr>
            <a:r>
              <a:rPr lang="uk-UA" sz="1200" b="1" i="1" dirty="0">
                <a:solidFill>
                  <a:srgbClr val="213A71"/>
                </a:solidFill>
                <a:latin typeface="Candara" panose="020E0502030303020204" pitchFamily="34" charset="0"/>
              </a:rPr>
              <a:t>– </a:t>
            </a:r>
            <a:r>
              <a:rPr lang="uk-UA" sz="1200" b="1" i="1" dirty="0">
                <a:solidFill>
                  <a:srgbClr val="213A71"/>
                </a:solidFill>
                <a:latin typeface="Candara" panose="020E0502030303020204" pitchFamily="34" charset="0"/>
              </a:rPr>
              <a:t>ураження органів слуху;</a:t>
            </a:r>
          </a:p>
          <a:p>
            <a:pPr algn="just" fontAlgn="auto">
              <a:spcBef>
                <a:spcPts val="0"/>
              </a:spcBef>
              <a:spcAft>
                <a:spcPts val="0"/>
              </a:spcAft>
              <a:defRPr/>
            </a:pPr>
            <a:r>
              <a:rPr lang="uk-UA" sz="1200" b="1" i="1" dirty="0">
                <a:solidFill>
                  <a:srgbClr val="213A71"/>
                </a:solidFill>
                <a:latin typeface="Candara" panose="020E0502030303020204" pitchFamily="34" charset="0"/>
              </a:rPr>
              <a:t>– ураження органів зору;</a:t>
            </a:r>
          </a:p>
          <a:p>
            <a:pPr algn="just" fontAlgn="auto">
              <a:spcBef>
                <a:spcPts val="0"/>
              </a:spcBef>
              <a:spcAft>
                <a:spcPts val="0"/>
              </a:spcAft>
              <a:defRPr/>
            </a:pPr>
            <a:r>
              <a:rPr lang="uk-UA" sz="1200" b="1" i="1" dirty="0">
                <a:solidFill>
                  <a:srgbClr val="213A71"/>
                </a:solidFill>
                <a:latin typeface="Candara" panose="020E0502030303020204" pitchFamily="34" charset="0"/>
              </a:rPr>
              <a:t>– ураження внутрішніх органів;</a:t>
            </a:r>
          </a:p>
          <a:p>
            <a:pPr algn="just" fontAlgn="auto">
              <a:spcBef>
                <a:spcPts val="0"/>
              </a:spcBef>
              <a:spcAft>
                <a:spcPts val="0"/>
              </a:spcAft>
              <a:defRPr/>
            </a:pPr>
            <a:r>
              <a:rPr lang="uk-UA" sz="1200" b="1" i="1" dirty="0">
                <a:solidFill>
                  <a:srgbClr val="213A71"/>
                </a:solidFill>
                <a:latin typeface="Candara" panose="020E0502030303020204" pitchFamily="34" charset="0"/>
              </a:rPr>
              <a:t>– онкологічні захворювання.</a:t>
            </a:r>
            <a:endParaRPr lang="uk-UA" sz="1200" b="1" i="1" dirty="0">
              <a:solidFill>
                <a:srgbClr val="213A71"/>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TextBox 2"/>
          <p:cNvSpPr txBox="1"/>
          <p:nvPr/>
        </p:nvSpPr>
        <p:spPr>
          <a:xfrm>
            <a:off x="395288" y="434975"/>
            <a:ext cx="8137525" cy="800100"/>
          </a:xfrm>
          <a:prstGeom prst="rect">
            <a:avLst/>
          </a:prstGeom>
          <a:noFill/>
        </p:spPr>
        <p:txBody>
          <a:bodyPr>
            <a:spAutoFit/>
          </a:bodyPr>
          <a:lstStyle/>
          <a:p>
            <a:pPr indent="361950" algn="just" fontAlgn="auto">
              <a:spcBef>
                <a:spcPts val="0"/>
              </a:spcBef>
              <a:spcAft>
                <a:spcPts val="0"/>
              </a:spcAft>
              <a:defRPr/>
            </a:pPr>
            <a:endParaRPr lang="uk-UA" sz="1100" b="1" dirty="0">
              <a:solidFill>
                <a:srgbClr val="213A71"/>
              </a:solidFill>
              <a:latin typeface="Candara" panose="020E0502030303020204" pitchFamily="34" charset="0"/>
            </a:endParaRPr>
          </a:p>
          <a:p>
            <a:pPr indent="361950" algn="just" fontAlgn="auto">
              <a:spcBef>
                <a:spcPts val="0"/>
              </a:spcBef>
              <a:spcAft>
                <a:spcPts val="0"/>
              </a:spcAft>
              <a:defRPr/>
            </a:pPr>
            <a:endParaRPr lang="uk-UA" sz="1200" b="1" dirty="0">
              <a:solidFill>
                <a:srgbClr val="642A2B"/>
              </a:solidFill>
              <a:latin typeface="Candara" panose="020E0502030303020204" pitchFamily="34" charset="0"/>
            </a:endParaRPr>
          </a:p>
          <a:p>
            <a:pPr algn="just" fontAlgn="auto">
              <a:spcBef>
                <a:spcPts val="1200"/>
              </a:spcBef>
              <a:spcAft>
                <a:spcPts val="0"/>
              </a:spcAft>
              <a:defRPr/>
            </a:pPr>
            <a:endParaRPr lang="ru-RU" sz="1300" b="1" dirty="0">
              <a:solidFill>
                <a:srgbClr val="213A71"/>
              </a:solidFill>
              <a:latin typeface="Candara" panose="020E0502030303020204" pitchFamily="34" charset="0"/>
            </a:endParaRPr>
          </a:p>
        </p:txBody>
      </p:sp>
      <p:pic>
        <p:nvPicPr>
          <p:cNvPr id="64518" name="Picture 2" descr="C:\Users\Alex\Desktop\2.png"/>
          <p:cNvPicPr>
            <a:picLocks noChangeAspect="1" noChangeArrowheads="1"/>
          </p:cNvPicPr>
          <p:nvPr/>
        </p:nvPicPr>
        <p:blipFill>
          <a:blip r:embed="rId3"/>
          <a:srcRect/>
          <a:stretch>
            <a:fillRect/>
          </a:stretch>
        </p:blipFill>
        <p:spPr bwMode="auto">
          <a:xfrm>
            <a:off x="468313" y="6021388"/>
            <a:ext cx="7920037" cy="487362"/>
          </a:xfrm>
          <a:prstGeom prst="rect">
            <a:avLst/>
          </a:prstGeom>
          <a:noFill/>
          <a:ln w="9525">
            <a:noFill/>
            <a:miter lim="800000"/>
            <a:headEnd/>
            <a:tailEnd/>
          </a:ln>
        </p:spPr>
      </p:pic>
      <p:sp>
        <p:nvSpPr>
          <p:cNvPr id="10" name="Десятиугольник 9"/>
          <p:cNvSpPr>
            <a:spLocks noChangeAspect="1"/>
          </p:cNvSpPr>
          <p:nvPr/>
        </p:nvSpPr>
        <p:spPr>
          <a:xfrm>
            <a:off x="8604250" y="6378575"/>
            <a:ext cx="261938" cy="250825"/>
          </a:xfrm>
          <a:prstGeom prst="decagon">
            <a:avLst/>
          </a:prstGeom>
          <a:solidFill>
            <a:srgbClr val="62FE6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uk-UA" sz="1100" b="1" dirty="0">
                <a:solidFill>
                  <a:srgbClr val="213A71"/>
                </a:solidFill>
                <a:latin typeface="Candara" panose="020E0502030303020204" pitchFamily="34" charset="0"/>
              </a:rPr>
              <a:t>14</a:t>
            </a:r>
            <a:endParaRPr lang="ru-RU" sz="1100" b="1" dirty="0">
              <a:solidFill>
                <a:srgbClr val="213A71"/>
              </a:solidFill>
              <a:latin typeface="Candara" panose="020E0502030303020204" pitchFamily="34" charset="0"/>
            </a:endParaRPr>
          </a:p>
        </p:txBody>
      </p:sp>
      <p:pic>
        <p:nvPicPr>
          <p:cNvPr id="64520" name="Picture 3" descr="D:\Мои документы\map_ukaine3.png"/>
          <p:cNvPicPr>
            <a:picLocks noChangeAspect="1" noChangeArrowheads="1"/>
          </p:cNvPicPr>
          <p:nvPr/>
        </p:nvPicPr>
        <p:blipFill>
          <a:blip r:embed="rId4"/>
          <a:srcRect/>
          <a:stretch>
            <a:fillRect/>
          </a:stretch>
        </p:blipFill>
        <p:spPr bwMode="auto">
          <a:xfrm>
            <a:off x="-131763" y="404813"/>
            <a:ext cx="9096376" cy="6286500"/>
          </a:xfrm>
          <a:prstGeom prst="rect">
            <a:avLst/>
          </a:prstGeom>
          <a:noFill/>
          <a:ln w="9525">
            <a:noFill/>
            <a:miter lim="800000"/>
            <a:headEnd/>
            <a:tailEnd/>
          </a:ln>
        </p:spPr>
      </p:pic>
      <p:pic>
        <p:nvPicPr>
          <p:cNvPr id="64521" name="Picture 8" descr="C:\Users\Alex\Desktop\схема для министерства июнь 2018\значки\здание.png"/>
          <p:cNvPicPr>
            <a:picLocks noChangeAspect="1" noChangeArrowheads="1"/>
          </p:cNvPicPr>
          <p:nvPr/>
        </p:nvPicPr>
        <p:blipFill>
          <a:blip r:embed="rId5"/>
          <a:srcRect/>
          <a:stretch>
            <a:fillRect/>
          </a:stretch>
        </p:blipFill>
        <p:spPr bwMode="auto">
          <a:xfrm>
            <a:off x="3851275" y="2459038"/>
            <a:ext cx="1890713" cy="1533525"/>
          </a:xfrm>
          <a:prstGeom prst="rect">
            <a:avLst/>
          </a:prstGeom>
          <a:noFill/>
          <a:ln w="9525">
            <a:noFill/>
            <a:miter lim="800000"/>
            <a:headEnd/>
            <a:tailEnd/>
          </a:ln>
        </p:spPr>
      </p:pic>
      <p:pic>
        <p:nvPicPr>
          <p:cNvPr id="64522" name="Picture 2" descr="D:\Мои документы\3d-white-man-working-at-a-laptop-on-stock-illustrations__k11916890.png"/>
          <p:cNvPicPr>
            <a:picLocks noChangeAspect="1" noChangeArrowheads="1"/>
          </p:cNvPicPr>
          <p:nvPr/>
        </p:nvPicPr>
        <p:blipFill>
          <a:blip r:embed="rId6"/>
          <a:srcRect/>
          <a:stretch>
            <a:fillRect/>
          </a:stretch>
        </p:blipFill>
        <p:spPr bwMode="auto">
          <a:xfrm>
            <a:off x="1665288" y="3967163"/>
            <a:ext cx="1144587" cy="1144587"/>
          </a:xfrm>
          <a:prstGeom prst="rect">
            <a:avLst/>
          </a:prstGeom>
          <a:noFill/>
          <a:ln w="9525">
            <a:noFill/>
            <a:miter lim="800000"/>
            <a:headEnd/>
            <a:tailEnd/>
          </a:ln>
        </p:spPr>
      </p:pic>
      <p:pic>
        <p:nvPicPr>
          <p:cNvPr id="64523" name="Picture 3" descr="C:\Users\Alex\Desktop\схема для министерства июнь 2018\значки\dreamstime_s_4433578.png"/>
          <p:cNvPicPr>
            <a:picLocks noChangeAspect="1" noChangeArrowheads="1"/>
          </p:cNvPicPr>
          <p:nvPr/>
        </p:nvPicPr>
        <p:blipFill>
          <a:blip r:embed="rId7"/>
          <a:srcRect/>
          <a:stretch>
            <a:fillRect/>
          </a:stretch>
        </p:blipFill>
        <p:spPr bwMode="auto">
          <a:xfrm>
            <a:off x="5476875" y="4292600"/>
            <a:ext cx="1104900" cy="1319213"/>
          </a:xfrm>
          <a:prstGeom prst="rect">
            <a:avLst/>
          </a:prstGeom>
          <a:noFill/>
          <a:ln w="9525">
            <a:noFill/>
            <a:miter lim="800000"/>
            <a:headEnd/>
            <a:tailEnd/>
          </a:ln>
        </p:spPr>
      </p:pic>
      <p:grpSp>
        <p:nvGrpSpPr>
          <p:cNvPr id="64524" name="Группа 13"/>
          <p:cNvGrpSpPr>
            <a:grpSpLocks/>
          </p:cNvGrpSpPr>
          <p:nvPr/>
        </p:nvGrpSpPr>
        <p:grpSpPr bwMode="auto">
          <a:xfrm>
            <a:off x="1042988" y="1673225"/>
            <a:ext cx="2027237" cy="1108075"/>
            <a:chOff x="434046" y="1993906"/>
            <a:chExt cx="2008407" cy="1097630"/>
          </a:xfrm>
        </p:grpSpPr>
        <p:pic>
          <p:nvPicPr>
            <p:cNvPr id="64528" name="Picture 4" descr="C:\Users\Alex\Desktop\схема для министерства июнь 2018\значки\3D\2008102619104948477801.png"/>
            <p:cNvPicPr>
              <a:picLocks noChangeAspect="1" noChangeArrowheads="1"/>
            </p:cNvPicPr>
            <p:nvPr/>
          </p:nvPicPr>
          <p:blipFill>
            <a:blip r:embed="rId8"/>
            <a:srcRect/>
            <a:stretch>
              <a:fillRect/>
            </a:stretch>
          </p:blipFill>
          <p:spPr bwMode="auto">
            <a:xfrm rot="-742505">
              <a:off x="1342828" y="1993906"/>
              <a:ext cx="1099625" cy="895619"/>
            </a:xfrm>
            <a:prstGeom prst="rect">
              <a:avLst/>
            </a:prstGeom>
            <a:noFill/>
            <a:ln w="9525">
              <a:noFill/>
              <a:miter lim="800000"/>
              <a:headEnd/>
              <a:tailEnd/>
            </a:ln>
          </p:spPr>
        </p:pic>
        <p:pic>
          <p:nvPicPr>
            <p:cNvPr id="64529" name="Picture 4" descr="C:\Users\Alex\Desktop\схема для министерства июнь 2018\значки\3D\2008102619104948477801.png"/>
            <p:cNvPicPr>
              <a:picLocks noChangeAspect="1" noChangeArrowheads="1"/>
            </p:cNvPicPr>
            <p:nvPr/>
          </p:nvPicPr>
          <p:blipFill>
            <a:blip r:embed="rId8"/>
            <a:srcRect/>
            <a:stretch>
              <a:fillRect/>
            </a:stretch>
          </p:blipFill>
          <p:spPr bwMode="auto">
            <a:xfrm rot="20857495" flipH="1">
              <a:off x="434046" y="2195917"/>
              <a:ext cx="1099625" cy="895619"/>
            </a:xfrm>
            <a:prstGeom prst="rect">
              <a:avLst/>
            </a:prstGeom>
            <a:noFill/>
            <a:ln w="9525">
              <a:noFill/>
              <a:miter lim="800000"/>
              <a:headEnd/>
              <a:tailEnd/>
            </a:ln>
          </p:spPr>
        </p:pic>
      </p:grpSp>
      <p:grpSp>
        <p:nvGrpSpPr>
          <p:cNvPr id="64525" name="Группа 19"/>
          <p:cNvGrpSpPr>
            <a:grpSpLocks noChangeAspect="1"/>
          </p:cNvGrpSpPr>
          <p:nvPr/>
        </p:nvGrpSpPr>
        <p:grpSpPr bwMode="auto">
          <a:xfrm>
            <a:off x="6281738" y="2492375"/>
            <a:ext cx="2106612" cy="736600"/>
            <a:chOff x="5652120" y="401266"/>
            <a:chExt cx="2843808" cy="982896"/>
          </a:xfrm>
        </p:grpSpPr>
        <p:pic>
          <p:nvPicPr>
            <p:cNvPr id="64526" name="Рисунок 20"/>
            <p:cNvPicPr>
              <a:picLocks noChangeAspect="1"/>
            </p:cNvPicPr>
            <p:nvPr/>
          </p:nvPicPr>
          <p:blipFill>
            <a:blip r:embed="rId9"/>
            <a:srcRect/>
            <a:stretch>
              <a:fillRect/>
            </a:stretch>
          </p:blipFill>
          <p:spPr bwMode="auto">
            <a:xfrm>
              <a:off x="5652120" y="404663"/>
              <a:ext cx="1590978" cy="979499"/>
            </a:xfrm>
            <a:prstGeom prst="rect">
              <a:avLst/>
            </a:prstGeom>
            <a:noFill/>
            <a:ln w="9525">
              <a:noFill/>
              <a:miter lim="800000"/>
              <a:headEnd/>
              <a:tailEnd/>
            </a:ln>
          </p:spPr>
        </p:pic>
        <p:pic>
          <p:nvPicPr>
            <p:cNvPr id="64527" name="Рисунок 22"/>
            <p:cNvPicPr>
              <a:picLocks noChangeAspect="1"/>
            </p:cNvPicPr>
            <p:nvPr/>
          </p:nvPicPr>
          <p:blipFill>
            <a:blip r:embed="rId9"/>
            <a:srcRect/>
            <a:stretch>
              <a:fillRect/>
            </a:stretch>
          </p:blipFill>
          <p:spPr bwMode="auto">
            <a:xfrm>
              <a:off x="6904950" y="401266"/>
              <a:ext cx="1590978" cy="97949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 name="Скругленный прямоугольник 23"/>
          <p:cNvSpPr/>
          <p:nvPr/>
        </p:nvSpPr>
        <p:spPr>
          <a:xfrm>
            <a:off x="3203575" y="838200"/>
            <a:ext cx="5113338" cy="1150938"/>
          </a:xfrm>
          <a:prstGeom prst="round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p:txBody>
      </p:sp>
      <p:sp>
        <p:nvSpPr>
          <p:cNvPr id="25" name="Скругленный прямоугольник 24"/>
          <p:cNvSpPr/>
          <p:nvPr/>
        </p:nvSpPr>
        <p:spPr>
          <a:xfrm>
            <a:off x="3348038" y="981075"/>
            <a:ext cx="4824412" cy="792163"/>
          </a:xfrm>
          <a:prstGeom prst="roundRect">
            <a:avLst/>
          </a:prstGeom>
          <a:solidFill>
            <a:srgbClr val="D3F2FD"/>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nchorCtr="1"/>
          <a:lstStyle/>
          <a:p>
            <a:pPr algn="ctr" fontAlgn="auto">
              <a:spcBef>
                <a:spcPts val="0"/>
              </a:spcBef>
              <a:spcAft>
                <a:spcPts val="0"/>
              </a:spcAft>
              <a:defRPr/>
            </a:pPr>
            <a:r>
              <a:rPr lang="uk-UA" sz="1400" b="1" dirty="0">
                <a:solidFill>
                  <a:srgbClr val="213A71"/>
                </a:solidFill>
                <a:latin typeface="Candara" panose="020E0502030303020204" pitchFamily="34" charset="0"/>
              </a:rPr>
              <a:t>Моніторинг потреб осіб (дітей) з </a:t>
            </a:r>
            <a:r>
              <a:rPr lang="uk-UA" sz="1400" b="1" dirty="0">
                <a:solidFill>
                  <a:srgbClr val="213A71"/>
                </a:solidFill>
                <a:latin typeface="Candara" panose="020E0502030303020204" pitchFamily="34" charset="0"/>
              </a:rPr>
              <a:t>інвалідністю та/або дітей віком до трьох років, які належать до групи ризику щодо отримання інвалідності в комплексі послуг.</a:t>
            </a:r>
            <a:endParaRPr lang="ru-RU" sz="1600" dirty="0">
              <a:solidFill>
                <a:srgbClr val="213A71"/>
              </a:solidFill>
              <a:latin typeface="Candara" panose="020E0502030303020204" pitchFamily="34" charset="0"/>
            </a:endParaRPr>
          </a:p>
        </p:txBody>
      </p:sp>
      <p:sp>
        <p:nvSpPr>
          <p:cNvPr id="26" name="Прямоугольник 25"/>
          <p:cNvSpPr/>
          <p:nvPr/>
        </p:nvSpPr>
        <p:spPr>
          <a:xfrm>
            <a:off x="6032500" y="333375"/>
            <a:ext cx="2643188" cy="336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b="1" dirty="0">
                <a:solidFill>
                  <a:srgbClr val="55430F"/>
                </a:solidFill>
                <a:latin typeface="Candara" panose="020E0502030303020204" pitchFamily="34" charset="0"/>
              </a:rPr>
              <a:t>КРОК ПЕРШИЙ </a:t>
            </a:r>
            <a:r>
              <a:rPr lang="uk-UA" sz="1400" b="1" dirty="0">
                <a:solidFill>
                  <a:srgbClr val="55430F"/>
                </a:solidFill>
                <a:latin typeface="Candara" panose="020E0502030303020204" pitchFamily="34" charset="0"/>
              </a:rPr>
              <a:t>(1)</a:t>
            </a:r>
            <a:endParaRPr lang="ru-RU" sz="2000" dirty="0">
              <a:solidFill>
                <a:srgbClr val="55430F"/>
              </a:solidFill>
              <a:latin typeface="Candara" panose="020E0502030303020204" pitchFamily="34" charset="0"/>
            </a:endParaRPr>
          </a:p>
        </p:txBody>
      </p:sp>
      <p:sp>
        <p:nvSpPr>
          <p:cNvPr id="27" name="Овальная выноска 26"/>
          <p:cNvSpPr/>
          <p:nvPr/>
        </p:nvSpPr>
        <p:spPr>
          <a:xfrm>
            <a:off x="358775" y="2205038"/>
            <a:ext cx="8031163" cy="3168650"/>
          </a:xfrm>
          <a:prstGeom prst="wedgeEllipseCallout">
            <a:avLst>
              <a:gd name="adj1" fmla="val 36531"/>
              <a:gd name="adj2" fmla="val -6279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36000" tIns="36000" rIns="36000" bIns="36000" anchor="ctr"/>
          <a:lstStyle/>
          <a:p>
            <a:pPr algn="ctr" fontAlgn="auto">
              <a:spcBef>
                <a:spcPts val="0"/>
              </a:spcBef>
              <a:spcAft>
                <a:spcPts val="0"/>
              </a:spcAft>
              <a:defRPr/>
            </a:pPr>
            <a:r>
              <a:rPr lang="uk-UA" sz="1500" b="1" dirty="0">
                <a:solidFill>
                  <a:srgbClr val="213A71"/>
                </a:solidFill>
                <a:latin typeface="Candara" panose="020E0502030303020204" pitchFamily="34" charset="0"/>
              </a:rPr>
              <a:t>Аналіз інформації щодо потреб осіб (дітей) з </a:t>
            </a:r>
            <a:r>
              <a:rPr lang="uk-UA" sz="1500" b="1" dirty="0">
                <a:solidFill>
                  <a:srgbClr val="213A71"/>
                </a:solidFill>
                <a:latin typeface="Candara" panose="020E0502030303020204" pitchFamily="34" charset="0"/>
              </a:rPr>
              <a:t>інвалідністю</a:t>
            </a:r>
          </a:p>
          <a:p>
            <a:pPr algn="ctr" fontAlgn="auto">
              <a:spcBef>
                <a:spcPts val="0"/>
              </a:spcBef>
              <a:spcAft>
                <a:spcPts val="0"/>
              </a:spcAft>
              <a:defRPr/>
            </a:pPr>
            <a:r>
              <a:rPr lang="uk-UA" sz="1500" b="1" dirty="0">
                <a:solidFill>
                  <a:srgbClr val="213A71"/>
                </a:solidFill>
                <a:latin typeface="Candara" panose="020E0502030303020204" pitchFamily="34" charset="0"/>
              </a:rPr>
              <a:t>та/або </a:t>
            </a:r>
            <a:r>
              <a:rPr lang="uk-UA" sz="1500" b="1" dirty="0">
                <a:solidFill>
                  <a:srgbClr val="213A71"/>
                </a:solidFill>
                <a:latin typeface="Candara" panose="020E0502030303020204" pitchFamily="34" charset="0"/>
              </a:rPr>
              <a:t>дітей віком до трьох років, які належать до групи ризику щодо отримання </a:t>
            </a:r>
            <a:r>
              <a:rPr lang="uk-UA" sz="1500" b="1" dirty="0">
                <a:solidFill>
                  <a:srgbClr val="213A71"/>
                </a:solidFill>
                <a:latin typeface="Candara" panose="020E0502030303020204" pitchFamily="34" charset="0"/>
              </a:rPr>
              <a:t>інвалідності, </a:t>
            </a:r>
            <a:r>
              <a:rPr lang="uk-UA" sz="1500" b="1" dirty="0">
                <a:solidFill>
                  <a:srgbClr val="213A71"/>
                </a:solidFill>
                <a:latin typeface="Candara" panose="020E0502030303020204" pitchFamily="34" charset="0"/>
              </a:rPr>
              <a:t>в комплексі послуг,</a:t>
            </a:r>
          </a:p>
          <a:p>
            <a:pPr algn="ctr" fontAlgn="auto">
              <a:spcBef>
                <a:spcPts val="0"/>
              </a:spcBef>
              <a:spcAft>
                <a:spcPts val="0"/>
              </a:spcAft>
              <a:defRPr/>
            </a:pPr>
            <a:r>
              <a:rPr lang="uk-UA" sz="1500" b="1" dirty="0">
                <a:solidFill>
                  <a:srgbClr val="213A71"/>
                </a:solidFill>
                <a:latin typeface="Candara" panose="020E0502030303020204" pitchFamily="34" charset="0"/>
              </a:rPr>
              <a:t>що проводиться з певною визначеною </a:t>
            </a:r>
            <a:r>
              <a:rPr lang="uk-UA" sz="1500" b="1" dirty="0">
                <a:solidFill>
                  <a:srgbClr val="213A71"/>
                </a:solidFill>
                <a:latin typeface="Candara" panose="020E0502030303020204" pitchFamily="34" charset="0"/>
              </a:rPr>
              <a:t>періодичністю,</a:t>
            </a:r>
          </a:p>
          <a:p>
            <a:pPr algn="ctr" fontAlgn="auto">
              <a:spcBef>
                <a:spcPts val="0"/>
              </a:spcBef>
              <a:spcAft>
                <a:spcPts val="0"/>
              </a:spcAft>
              <a:defRPr/>
            </a:pPr>
            <a:r>
              <a:rPr lang="uk-UA" sz="1500" b="1" dirty="0">
                <a:solidFill>
                  <a:srgbClr val="213A71"/>
                </a:solidFill>
                <a:latin typeface="Candara" panose="020E0502030303020204" pitchFamily="34" charset="0"/>
              </a:rPr>
              <a:t>може </a:t>
            </a:r>
            <a:r>
              <a:rPr lang="uk-UA" sz="1500" b="1" dirty="0">
                <a:solidFill>
                  <a:srgbClr val="213A71"/>
                </a:solidFill>
                <a:latin typeface="Candara" panose="020E0502030303020204" pitchFamily="34" charset="0"/>
              </a:rPr>
              <a:t>здійснюватися шляхом:</a:t>
            </a:r>
            <a:endParaRPr lang="ru-RU" sz="1500" b="1" dirty="0">
              <a:solidFill>
                <a:srgbClr val="213A71"/>
              </a:solidFill>
              <a:latin typeface="Candara" panose="020E0502030303020204" pitchFamily="34" charset="0"/>
            </a:endParaRPr>
          </a:p>
          <a:p>
            <a:pPr algn="ctr" fontAlgn="auto">
              <a:spcBef>
                <a:spcPts val="0"/>
              </a:spcBef>
              <a:spcAft>
                <a:spcPts val="0"/>
              </a:spcAft>
              <a:defRPr/>
            </a:pPr>
            <a:r>
              <a:rPr lang="uk-UA" sz="1500" b="1" i="1" dirty="0">
                <a:solidFill>
                  <a:srgbClr val="213A71"/>
                </a:solidFill>
                <a:latin typeface="Candara" panose="020E0502030303020204" pitchFamily="34" charset="0"/>
              </a:rPr>
              <a:t>– </a:t>
            </a:r>
            <a:r>
              <a:rPr lang="uk-UA" sz="1500" b="1" i="1" dirty="0">
                <a:solidFill>
                  <a:srgbClr val="213A71"/>
                </a:solidFill>
                <a:latin typeface="Candara" panose="020E0502030303020204" pitchFamily="34" charset="0"/>
              </a:rPr>
              <a:t>аналізу документації, наявної у ВО ОТГ; </a:t>
            </a:r>
            <a:endParaRPr lang="ru-RU" sz="1500" b="1" i="1" dirty="0">
              <a:solidFill>
                <a:srgbClr val="213A71"/>
              </a:solidFill>
              <a:latin typeface="Candara" panose="020E0502030303020204" pitchFamily="34" charset="0"/>
            </a:endParaRPr>
          </a:p>
          <a:p>
            <a:pPr algn="ctr" fontAlgn="auto">
              <a:spcBef>
                <a:spcPts val="0"/>
              </a:spcBef>
              <a:spcAft>
                <a:spcPts val="0"/>
              </a:spcAft>
              <a:defRPr/>
            </a:pPr>
            <a:r>
              <a:rPr lang="uk-UA" sz="1500" b="1" i="1" dirty="0">
                <a:solidFill>
                  <a:srgbClr val="213A71"/>
                </a:solidFill>
                <a:latin typeface="Candara" panose="020E0502030303020204" pitchFamily="34" charset="0"/>
              </a:rPr>
              <a:t>– </a:t>
            </a:r>
            <a:r>
              <a:rPr lang="uk-UA" sz="1500" b="1" i="1" dirty="0">
                <a:solidFill>
                  <a:srgbClr val="213A71"/>
                </a:solidFill>
                <a:latin typeface="Candara" panose="020E0502030303020204" pitchFamily="34" charset="0"/>
              </a:rPr>
              <a:t>подвірного обходу домогосподарств;</a:t>
            </a:r>
            <a:endParaRPr lang="ru-RU" sz="1500" b="1" i="1" dirty="0">
              <a:solidFill>
                <a:srgbClr val="213A71"/>
              </a:solidFill>
              <a:latin typeface="Candara" panose="020E0502030303020204" pitchFamily="34" charset="0"/>
            </a:endParaRPr>
          </a:p>
          <a:p>
            <a:pPr algn="ctr" fontAlgn="auto">
              <a:spcBef>
                <a:spcPts val="0"/>
              </a:spcBef>
              <a:spcAft>
                <a:spcPts val="0"/>
              </a:spcAft>
              <a:defRPr/>
            </a:pPr>
            <a:r>
              <a:rPr lang="uk-UA" sz="1500" b="1" i="1" dirty="0">
                <a:solidFill>
                  <a:srgbClr val="213A71"/>
                </a:solidFill>
                <a:latin typeface="Candara" panose="020E0502030303020204" pitchFamily="34" charset="0"/>
              </a:rPr>
              <a:t>– </a:t>
            </a:r>
            <a:r>
              <a:rPr lang="uk-UA" sz="1500" b="1" i="1" dirty="0">
                <a:solidFill>
                  <a:srgbClr val="213A71"/>
                </a:solidFill>
                <a:latin typeface="Candara" panose="020E0502030303020204" pitchFamily="34" charset="0"/>
              </a:rPr>
              <a:t>аналізу інформації про події </a:t>
            </a:r>
            <a:r>
              <a:rPr lang="uk-UA" sz="1500" b="1" i="1" dirty="0">
                <a:solidFill>
                  <a:srgbClr val="213A71"/>
                </a:solidFill>
                <a:latin typeface="Candara" panose="020E0502030303020204" pitchFamily="34" charset="0"/>
              </a:rPr>
              <a:t>й </a:t>
            </a:r>
            <a:r>
              <a:rPr lang="uk-UA" sz="1500" b="1" i="1" dirty="0">
                <a:solidFill>
                  <a:srgbClr val="213A71"/>
                </a:solidFill>
                <a:latin typeface="Candara" panose="020E0502030303020204" pitchFamily="34" charset="0"/>
              </a:rPr>
              <a:t>обставини життя місцевої громади, </a:t>
            </a:r>
            <a:r>
              <a:rPr lang="uk-UA" sz="1500" b="1" i="1" dirty="0">
                <a:solidFill>
                  <a:srgbClr val="213A71"/>
                </a:solidFill>
                <a:latin typeface="Candara" panose="020E0502030303020204" pitchFamily="34" charset="0"/>
              </a:rPr>
              <a:t>у </a:t>
            </a:r>
            <a:r>
              <a:rPr lang="uk-UA" sz="1500" b="1" i="1" dirty="0">
                <a:solidFill>
                  <a:srgbClr val="213A71"/>
                </a:solidFill>
                <a:latin typeface="Candara" panose="020E0502030303020204" pitchFamily="34" charset="0"/>
              </a:rPr>
              <a:t>тому </a:t>
            </a:r>
            <a:r>
              <a:rPr lang="uk-UA" sz="1500" b="1" i="1" dirty="0">
                <a:solidFill>
                  <a:srgbClr val="213A71"/>
                </a:solidFill>
                <a:latin typeface="Candara" panose="020E0502030303020204" pitchFamily="34" charset="0"/>
              </a:rPr>
              <a:t>числі шляхом </a:t>
            </a:r>
            <a:r>
              <a:rPr lang="uk-UA" sz="1500" b="1" i="1" dirty="0">
                <a:solidFill>
                  <a:srgbClr val="213A71"/>
                </a:solidFill>
                <a:latin typeface="Candara" panose="020E0502030303020204" pitchFamily="34" charset="0"/>
              </a:rPr>
              <a:t>спілкування з населенням </a:t>
            </a:r>
            <a:r>
              <a:rPr lang="uk-UA" sz="1500" b="1" i="1" dirty="0">
                <a:solidFill>
                  <a:srgbClr val="213A71"/>
                </a:solidFill>
                <a:latin typeface="Candara" panose="020E0502030303020204" pitchFamily="34" charset="0"/>
              </a:rPr>
              <a:t>тощо</a:t>
            </a:r>
            <a:r>
              <a:rPr lang="uk-UA" sz="1500" b="1" i="1" dirty="0">
                <a:solidFill>
                  <a:srgbClr val="213A71"/>
                </a:solidFill>
                <a:latin typeface="Candara" panose="020E0502030303020204" pitchFamily="34" charset="0"/>
              </a:rPr>
              <a:t>.</a:t>
            </a:r>
            <a:endParaRPr lang="ru-RU" sz="1500" b="1" i="1" dirty="0">
              <a:solidFill>
                <a:srgbClr val="213A71"/>
              </a:solidFill>
              <a:latin typeface="Candara" panose="020E0502030303020204" pitchFamily="34" charset="0"/>
            </a:endParaRPr>
          </a:p>
          <a:p>
            <a:pPr algn="ctr" fontAlgn="auto">
              <a:spcBef>
                <a:spcPts val="0"/>
              </a:spcBef>
              <a:spcAft>
                <a:spcPts val="0"/>
              </a:spcAft>
              <a:defRPr/>
            </a:pPr>
            <a:r>
              <a:rPr lang="uk-UA" sz="1500" b="1" dirty="0">
                <a:solidFill>
                  <a:srgbClr val="213A71"/>
                </a:solidFill>
                <a:latin typeface="Candara" panose="020E0502030303020204" pitchFamily="34" charset="0"/>
              </a:rPr>
              <a:t>Можливе також поєднання кількох шляхів </a:t>
            </a:r>
            <a:r>
              <a:rPr lang="uk-UA" sz="1500" b="1" dirty="0">
                <a:solidFill>
                  <a:srgbClr val="213A71"/>
                </a:solidFill>
                <a:latin typeface="Candara" panose="020E0502030303020204" pitchFamily="34" charset="0"/>
              </a:rPr>
              <a:t>отримання</a:t>
            </a:r>
          </a:p>
          <a:p>
            <a:pPr algn="ctr" fontAlgn="auto">
              <a:spcBef>
                <a:spcPts val="0"/>
              </a:spcBef>
              <a:spcAft>
                <a:spcPts val="0"/>
              </a:spcAft>
              <a:defRPr/>
            </a:pPr>
            <a:r>
              <a:rPr lang="uk-UA" sz="1500" b="1" dirty="0">
                <a:solidFill>
                  <a:srgbClr val="213A71"/>
                </a:solidFill>
                <a:latin typeface="Candara" panose="020E0502030303020204" pitchFamily="34" charset="0"/>
              </a:rPr>
              <a:t>необхідної </a:t>
            </a:r>
            <a:r>
              <a:rPr lang="uk-UA" sz="1500" b="1" dirty="0">
                <a:solidFill>
                  <a:srgbClr val="213A71"/>
                </a:solidFill>
                <a:latin typeface="Candara" panose="020E0502030303020204" pitchFamily="34" charset="0"/>
              </a:rPr>
              <a:t>інформації. </a:t>
            </a:r>
            <a:endParaRPr lang="ru-RU" sz="1500" b="1" dirty="0">
              <a:solidFill>
                <a:srgbClr val="213A71"/>
              </a:solidFill>
              <a:latin typeface="Candara" panose="020E0502030303020204" pitchFamily="34" charset="0"/>
            </a:endParaRPr>
          </a:p>
        </p:txBody>
      </p:sp>
      <p:pic>
        <p:nvPicPr>
          <p:cNvPr id="19465" name="Picture 8" descr="C:\Users\Alex\Desktop\схема для министерства июнь 2018\значки\здание.png"/>
          <p:cNvPicPr>
            <a:picLocks noChangeAspect="1" noChangeArrowheads="1"/>
          </p:cNvPicPr>
          <p:nvPr/>
        </p:nvPicPr>
        <p:blipFill>
          <a:blip r:embed="rId3"/>
          <a:srcRect/>
          <a:stretch>
            <a:fillRect/>
          </a:stretch>
        </p:blipFill>
        <p:spPr bwMode="auto">
          <a:xfrm>
            <a:off x="454025" y="458788"/>
            <a:ext cx="1960563" cy="1593850"/>
          </a:xfrm>
          <a:prstGeom prst="rect">
            <a:avLst/>
          </a:prstGeom>
          <a:noFill/>
          <a:ln w="9525">
            <a:noFill/>
            <a:miter lim="800000"/>
            <a:headEnd/>
            <a:tailEnd/>
          </a:ln>
        </p:spPr>
      </p:pic>
      <p:pic>
        <p:nvPicPr>
          <p:cNvPr id="19466" name="Picture 2" descr="D:\Мои документы\3d-white-man-working-at-a-laptop-on-stock-illustrations__k11916890.png"/>
          <p:cNvPicPr>
            <a:picLocks noChangeAspect="1" noChangeArrowheads="1"/>
          </p:cNvPicPr>
          <p:nvPr/>
        </p:nvPicPr>
        <p:blipFill>
          <a:blip r:embed="rId4"/>
          <a:srcRect/>
          <a:stretch>
            <a:fillRect/>
          </a:stretch>
        </p:blipFill>
        <p:spPr bwMode="auto">
          <a:xfrm>
            <a:off x="2220913" y="1289050"/>
            <a:ext cx="771525" cy="771525"/>
          </a:xfrm>
          <a:prstGeom prst="rect">
            <a:avLst/>
          </a:prstGeom>
          <a:noFill/>
          <a:ln w="9525">
            <a:noFill/>
            <a:miter lim="800000"/>
            <a:headEnd/>
            <a:tailEnd/>
          </a:ln>
        </p:spPr>
      </p:pic>
      <p:pic>
        <p:nvPicPr>
          <p:cNvPr id="19467" name="Picture 2" descr="C:\Users\Alex\Desktop\2.png"/>
          <p:cNvPicPr>
            <a:picLocks noChangeAspect="1" noChangeArrowheads="1"/>
          </p:cNvPicPr>
          <p:nvPr/>
        </p:nvPicPr>
        <p:blipFill>
          <a:blip r:embed="rId5"/>
          <a:srcRect/>
          <a:stretch>
            <a:fillRect/>
          </a:stretch>
        </p:blipFill>
        <p:spPr bwMode="auto">
          <a:xfrm>
            <a:off x="468313" y="6021388"/>
            <a:ext cx="7920037" cy="487362"/>
          </a:xfrm>
          <a:prstGeom prst="rect">
            <a:avLst/>
          </a:prstGeom>
          <a:noFill/>
          <a:ln w="9525">
            <a:noFill/>
            <a:miter lim="800000"/>
            <a:headEnd/>
            <a:tailEnd/>
          </a:ln>
        </p:spPr>
      </p:pic>
      <p:grpSp>
        <p:nvGrpSpPr>
          <p:cNvPr id="19468" name="Группа 35"/>
          <p:cNvGrpSpPr>
            <a:grpSpLocks/>
          </p:cNvGrpSpPr>
          <p:nvPr/>
        </p:nvGrpSpPr>
        <p:grpSpPr bwMode="auto">
          <a:xfrm>
            <a:off x="6156325" y="5180013"/>
            <a:ext cx="2233613" cy="771525"/>
            <a:chOff x="5652120" y="401266"/>
            <a:chExt cx="2843808" cy="982897"/>
          </a:xfrm>
        </p:grpSpPr>
        <p:pic>
          <p:nvPicPr>
            <p:cNvPr id="19469" name="Рисунок 36"/>
            <p:cNvPicPr>
              <a:picLocks noChangeAspect="1"/>
            </p:cNvPicPr>
            <p:nvPr/>
          </p:nvPicPr>
          <p:blipFill>
            <a:blip r:embed="rId6"/>
            <a:srcRect/>
            <a:stretch>
              <a:fillRect/>
            </a:stretch>
          </p:blipFill>
          <p:spPr bwMode="auto">
            <a:xfrm>
              <a:off x="5652120" y="404664"/>
              <a:ext cx="1590978" cy="979499"/>
            </a:xfrm>
            <a:prstGeom prst="rect">
              <a:avLst/>
            </a:prstGeom>
            <a:noFill/>
            <a:ln w="9525">
              <a:noFill/>
              <a:miter lim="800000"/>
              <a:headEnd/>
              <a:tailEnd/>
            </a:ln>
          </p:spPr>
        </p:pic>
        <p:pic>
          <p:nvPicPr>
            <p:cNvPr id="19470" name="Рисунок 37"/>
            <p:cNvPicPr>
              <a:picLocks noChangeAspect="1"/>
            </p:cNvPicPr>
            <p:nvPr/>
          </p:nvPicPr>
          <p:blipFill>
            <a:blip r:embed="rId6"/>
            <a:srcRect/>
            <a:stretch>
              <a:fillRect/>
            </a:stretch>
          </p:blipFill>
          <p:spPr bwMode="auto">
            <a:xfrm>
              <a:off x="6904950" y="401266"/>
              <a:ext cx="1590978" cy="97949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Скругленный прямоугольник 13"/>
          <p:cNvSpPr/>
          <p:nvPr/>
        </p:nvSpPr>
        <p:spPr>
          <a:xfrm>
            <a:off x="223838" y="476250"/>
            <a:ext cx="4043362" cy="865188"/>
          </a:xfrm>
          <a:prstGeom prst="round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p:txBody>
      </p:sp>
      <p:sp>
        <p:nvSpPr>
          <p:cNvPr id="15" name="Скругленный прямоугольник 14"/>
          <p:cNvSpPr/>
          <p:nvPr/>
        </p:nvSpPr>
        <p:spPr>
          <a:xfrm>
            <a:off x="395288" y="620713"/>
            <a:ext cx="3671887" cy="576262"/>
          </a:xfrm>
          <a:prstGeom prst="roundRect">
            <a:avLst/>
          </a:prstGeom>
          <a:solidFill>
            <a:srgbClr val="D3F2FD"/>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nchorCtr="1"/>
          <a:lstStyle/>
          <a:p>
            <a:pPr algn="ctr" fontAlgn="auto">
              <a:spcBef>
                <a:spcPts val="0"/>
              </a:spcBef>
              <a:spcAft>
                <a:spcPts val="0"/>
              </a:spcAft>
              <a:defRPr/>
            </a:pPr>
            <a:r>
              <a:rPr lang="uk-UA" sz="1400" b="1" dirty="0">
                <a:solidFill>
                  <a:srgbClr val="213A71"/>
                </a:solidFill>
                <a:latin typeface="Candara" panose="020E0502030303020204" pitchFamily="34" charset="0"/>
              </a:rPr>
              <a:t>Створення банку </a:t>
            </a:r>
            <a:r>
              <a:rPr lang="uk-UA" sz="1400" b="1" dirty="0">
                <a:solidFill>
                  <a:srgbClr val="213A71"/>
                </a:solidFill>
                <a:latin typeface="Candara" panose="020E0502030303020204" pitchFamily="34" charset="0"/>
              </a:rPr>
              <a:t>даних</a:t>
            </a:r>
            <a:r>
              <a:rPr lang="ru-RU" sz="1400" b="1" dirty="0">
                <a:solidFill>
                  <a:srgbClr val="213A71"/>
                </a:solidFill>
                <a:latin typeface="Candara" panose="020E0502030303020204" pitchFamily="34" charset="0"/>
              </a:rPr>
              <a:t> </a:t>
            </a:r>
            <a:r>
              <a:rPr lang="uk-UA" sz="1400" b="1" dirty="0">
                <a:solidFill>
                  <a:srgbClr val="213A71"/>
                </a:solidFill>
                <a:latin typeface="Candara" panose="020E0502030303020204" pitchFamily="34" charset="0"/>
              </a:rPr>
              <a:t>щодо </a:t>
            </a:r>
            <a:r>
              <a:rPr lang="uk-UA" sz="1400" b="1" dirty="0">
                <a:solidFill>
                  <a:srgbClr val="213A71"/>
                </a:solidFill>
                <a:latin typeface="Candara" panose="020E0502030303020204" pitchFamily="34" charset="0"/>
              </a:rPr>
              <a:t>суб’єктів</a:t>
            </a:r>
            <a:r>
              <a:rPr lang="uk-UA" sz="1400" b="1" dirty="0">
                <a:solidFill>
                  <a:srgbClr val="213A71"/>
                </a:solidFill>
                <a:latin typeface="Candara" panose="020E0502030303020204" pitchFamily="34" charset="0"/>
              </a:rPr>
              <a:t>,</a:t>
            </a:r>
          </a:p>
          <a:p>
            <a:pPr algn="ctr" fontAlgn="auto">
              <a:spcBef>
                <a:spcPts val="0"/>
              </a:spcBef>
              <a:spcAft>
                <a:spcPts val="0"/>
              </a:spcAft>
              <a:defRPr/>
            </a:pPr>
            <a:r>
              <a:rPr lang="uk-UA" sz="1400" b="1" dirty="0">
                <a:solidFill>
                  <a:srgbClr val="213A71"/>
                </a:solidFill>
                <a:latin typeface="Candara" panose="020E0502030303020204" pitchFamily="34" charset="0"/>
              </a:rPr>
              <a:t>які надають послуги.</a:t>
            </a:r>
            <a:endParaRPr lang="ru-RU" sz="1600" dirty="0">
              <a:solidFill>
                <a:srgbClr val="213A71"/>
              </a:solidFill>
              <a:latin typeface="Candara" panose="020E0502030303020204" pitchFamily="34" charset="0"/>
            </a:endParaRPr>
          </a:p>
        </p:txBody>
      </p:sp>
      <p:sp>
        <p:nvSpPr>
          <p:cNvPr id="20" name="Прямоугольник 19"/>
          <p:cNvSpPr/>
          <p:nvPr/>
        </p:nvSpPr>
        <p:spPr>
          <a:xfrm>
            <a:off x="6032500" y="333375"/>
            <a:ext cx="2643188" cy="336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b="1" dirty="0">
                <a:solidFill>
                  <a:srgbClr val="55430F"/>
                </a:solidFill>
                <a:latin typeface="Candara" panose="020E0502030303020204" pitchFamily="34" charset="0"/>
              </a:rPr>
              <a:t>КРОК ПЕРШИЙ </a:t>
            </a:r>
            <a:r>
              <a:rPr lang="uk-UA" sz="1400" b="1" dirty="0">
                <a:solidFill>
                  <a:srgbClr val="55430F"/>
                </a:solidFill>
                <a:latin typeface="Candara" panose="020E0502030303020204" pitchFamily="34" charset="0"/>
              </a:rPr>
              <a:t>(2)</a:t>
            </a:r>
            <a:endParaRPr lang="ru-RU" sz="2000" dirty="0">
              <a:solidFill>
                <a:srgbClr val="55430F"/>
              </a:solidFill>
              <a:latin typeface="Candara" panose="020E0502030303020204" pitchFamily="34" charset="0"/>
            </a:endParaRPr>
          </a:p>
        </p:txBody>
      </p:sp>
      <p:pic>
        <p:nvPicPr>
          <p:cNvPr id="21512" name="Picture 8" descr="C:\Users\Alex\Desktop\схема для министерства июнь 2018\значки\здание.png"/>
          <p:cNvPicPr>
            <a:picLocks noChangeAspect="1" noChangeArrowheads="1"/>
          </p:cNvPicPr>
          <p:nvPr/>
        </p:nvPicPr>
        <p:blipFill>
          <a:blip r:embed="rId3"/>
          <a:srcRect/>
          <a:stretch>
            <a:fillRect/>
          </a:stretch>
        </p:blipFill>
        <p:spPr bwMode="auto">
          <a:xfrm>
            <a:off x="5795963" y="725488"/>
            <a:ext cx="2103437" cy="1708150"/>
          </a:xfrm>
          <a:prstGeom prst="rect">
            <a:avLst/>
          </a:prstGeom>
          <a:noFill/>
          <a:ln w="9525">
            <a:noFill/>
            <a:miter lim="800000"/>
            <a:headEnd/>
            <a:tailEnd/>
          </a:ln>
        </p:spPr>
      </p:pic>
      <p:pic>
        <p:nvPicPr>
          <p:cNvPr id="21513" name="Picture 2" descr="D:\Мои документы\3d-white-man-working-at-a-laptop-on-stock-illustrations__k11916890.png"/>
          <p:cNvPicPr>
            <a:picLocks noChangeAspect="1" noChangeArrowheads="1"/>
          </p:cNvPicPr>
          <p:nvPr/>
        </p:nvPicPr>
        <p:blipFill>
          <a:blip r:embed="rId4"/>
          <a:srcRect/>
          <a:stretch>
            <a:fillRect/>
          </a:stretch>
        </p:blipFill>
        <p:spPr bwMode="auto">
          <a:xfrm>
            <a:off x="7451725" y="1557338"/>
            <a:ext cx="1008063" cy="1008062"/>
          </a:xfrm>
          <a:prstGeom prst="rect">
            <a:avLst/>
          </a:prstGeom>
          <a:noFill/>
          <a:ln w="9525">
            <a:noFill/>
            <a:miter lim="800000"/>
            <a:headEnd/>
            <a:tailEnd/>
          </a:ln>
        </p:spPr>
      </p:pic>
      <p:sp>
        <p:nvSpPr>
          <p:cNvPr id="32" name="Овальная выноска 31"/>
          <p:cNvSpPr/>
          <p:nvPr/>
        </p:nvSpPr>
        <p:spPr>
          <a:xfrm>
            <a:off x="539750" y="1700213"/>
            <a:ext cx="6335713" cy="2160587"/>
          </a:xfrm>
          <a:prstGeom prst="wedgeEllipseCallout">
            <a:avLst>
              <a:gd name="adj1" fmla="val -40835"/>
              <a:gd name="adj2" fmla="val -72276"/>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36000" tIns="36000" rIns="36000" bIns="36000" anchor="ctr"/>
          <a:lstStyle/>
          <a:p>
            <a:pPr algn="ctr" fontAlgn="auto">
              <a:spcBef>
                <a:spcPts val="0"/>
              </a:spcBef>
              <a:spcAft>
                <a:spcPts val="0"/>
              </a:spcAft>
              <a:defRPr/>
            </a:pPr>
            <a:r>
              <a:rPr lang="uk-UA" sz="1300" b="1" dirty="0">
                <a:solidFill>
                  <a:srgbClr val="213A71"/>
                </a:solidFill>
                <a:latin typeface="Candara" panose="020E0502030303020204" pitchFamily="34" charset="0"/>
              </a:rPr>
              <a:t>Може забезпечуватися шляхом збору та </a:t>
            </a:r>
            <a:r>
              <a:rPr lang="uk-UA" sz="1300" b="1" dirty="0">
                <a:solidFill>
                  <a:srgbClr val="213A71"/>
                </a:solidFill>
                <a:latin typeface="Candara" panose="020E0502030303020204" pitchFamily="34" charset="0"/>
              </a:rPr>
              <a:t>систематизації</a:t>
            </a:r>
          </a:p>
          <a:p>
            <a:pPr algn="ctr" fontAlgn="auto">
              <a:spcBef>
                <a:spcPts val="0"/>
              </a:spcBef>
              <a:spcAft>
                <a:spcPts val="0"/>
              </a:spcAft>
              <a:defRPr/>
            </a:pPr>
            <a:r>
              <a:rPr lang="uk-UA" sz="1300" b="1" dirty="0">
                <a:solidFill>
                  <a:srgbClr val="213A71"/>
                </a:solidFill>
                <a:latin typeface="Candara" panose="020E0502030303020204" pitchFamily="34" charset="0"/>
              </a:rPr>
              <a:t>Інформації з </a:t>
            </a:r>
            <a:r>
              <a:rPr lang="uk-UA" sz="1300" b="1" dirty="0">
                <a:solidFill>
                  <a:srgbClr val="213A71"/>
                </a:solidFill>
                <a:latin typeface="Candara" panose="020E0502030303020204" pitchFamily="34" charset="0"/>
              </a:rPr>
              <a:t>питань соціального захисту населення, </a:t>
            </a:r>
            <a:r>
              <a:rPr lang="uk-UA" sz="1300" b="1" dirty="0">
                <a:solidFill>
                  <a:srgbClr val="213A71"/>
                </a:solidFill>
                <a:latin typeface="Candara" panose="020E0502030303020204" pitchFamily="34" charset="0"/>
              </a:rPr>
              <a:t>освіти,</a:t>
            </a:r>
          </a:p>
          <a:p>
            <a:pPr algn="ctr" fontAlgn="auto">
              <a:spcBef>
                <a:spcPts val="0"/>
              </a:spcBef>
              <a:spcAft>
                <a:spcPts val="0"/>
              </a:spcAft>
              <a:defRPr/>
            </a:pPr>
            <a:r>
              <a:rPr lang="uk-UA" sz="1300" b="1" dirty="0">
                <a:solidFill>
                  <a:srgbClr val="213A71"/>
                </a:solidFill>
                <a:latin typeface="Candara" panose="020E0502030303020204" pitchFamily="34" charset="0"/>
              </a:rPr>
              <a:t>охорони </a:t>
            </a:r>
            <a:r>
              <a:rPr lang="uk-UA" sz="1300" b="1" dirty="0">
                <a:solidFill>
                  <a:srgbClr val="213A71"/>
                </a:solidFill>
                <a:latin typeface="Candara" panose="020E0502030303020204" pitchFamily="34" charset="0"/>
              </a:rPr>
              <a:t>здоров’я тощо із наступних джерел:</a:t>
            </a:r>
            <a:endParaRPr lang="ru-RU" sz="1300" b="1" dirty="0">
              <a:solidFill>
                <a:srgbClr val="213A71"/>
              </a:solidFill>
              <a:latin typeface="Candara" panose="020E0502030303020204" pitchFamily="34" charset="0"/>
            </a:endParaRPr>
          </a:p>
          <a:p>
            <a:pPr algn="ctr" fontAlgn="auto">
              <a:spcBef>
                <a:spcPts val="0"/>
              </a:spcBef>
              <a:spcAft>
                <a:spcPts val="0"/>
              </a:spcAft>
              <a:defRPr/>
            </a:pPr>
            <a:r>
              <a:rPr lang="uk-UA" sz="1300" b="1" i="1" dirty="0">
                <a:solidFill>
                  <a:srgbClr val="213A71"/>
                </a:solidFill>
                <a:latin typeface="Candara" panose="020E0502030303020204" pitchFamily="34" charset="0"/>
              </a:rPr>
              <a:t>– офіційні </a:t>
            </a:r>
            <a:r>
              <a:rPr lang="uk-UA" sz="1300" b="1" i="1" dirty="0">
                <a:solidFill>
                  <a:srgbClr val="213A71"/>
                </a:solidFill>
                <a:latin typeface="Candara" panose="020E0502030303020204" pitchFamily="34" charset="0"/>
              </a:rPr>
              <a:t>видання </a:t>
            </a:r>
            <a:r>
              <a:rPr lang="uk-UA" sz="1300" b="1" i="1" dirty="0">
                <a:solidFill>
                  <a:srgbClr val="213A71"/>
                </a:solidFill>
                <a:latin typeface="Candara" panose="020E0502030303020204" pitchFamily="34" charset="0"/>
              </a:rPr>
              <a:t>й </a:t>
            </a:r>
            <a:r>
              <a:rPr lang="uk-UA" sz="1300" b="1" i="1" dirty="0" err="1">
                <a:solidFill>
                  <a:srgbClr val="213A71"/>
                </a:solidFill>
                <a:latin typeface="Candara" panose="020E0502030303020204" pitchFamily="34" charset="0"/>
              </a:rPr>
              <a:t>Інтернет-ресурси</a:t>
            </a:r>
            <a:r>
              <a:rPr lang="uk-UA" sz="1300" b="1" i="1" dirty="0">
                <a:solidFill>
                  <a:srgbClr val="213A71"/>
                </a:solidFill>
                <a:latin typeface="Candara" panose="020E0502030303020204" pitchFamily="34" charset="0"/>
              </a:rPr>
              <a:t>;</a:t>
            </a:r>
            <a:endParaRPr lang="ru-RU" sz="1300" b="1" i="1" dirty="0">
              <a:solidFill>
                <a:srgbClr val="213A71"/>
              </a:solidFill>
              <a:latin typeface="Candara" panose="020E0502030303020204" pitchFamily="34" charset="0"/>
            </a:endParaRPr>
          </a:p>
          <a:p>
            <a:pPr algn="ctr" fontAlgn="auto">
              <a:spcBef>
                <a:spcPts val="0"/>
              </a:spcBef>
              <a:spcAft>
                <a:spcPts val="0"/>
              </a:spcAft>
              <a:defRPr/>
            </a:pPr>
            <a:r>
              <a:rPr lang="uk-UA" sz="1300" b="1" i="1" dirty="0">
                <a:solidFill>
                  <a:srgbClr val="213A71"/>
                </a:solidFill>
                <a:latin typeface="Candara" panose="020E0502030303020204" pitchFamily="34" charset="0"/>
              </a:rPr>
              <a:t>–</a:t>
            </a:r>
            <a:r>
              <a:rPr lang="uk-UA" sz="1300" b="1" i="1" dirty="0">
                <a:solidFill>
                  <a:srgbClr val="213A71"/>
                </a:solidFill>
                <a:latin typeface="Candara" panose="020E0502030303020204" pitchFamily="34" charset="0"/>
              </a:rPr>
              <a:t> відкриті </a:t>
            </a:r>
            <a:r>
              <a:rPr lang="uk-UA" sz="1300" b="1" i="1" dirty="0">
                <a:solidFill>
                  <a:srgbClr val="213A71"/>
                </a:solidFill>
                <a:latin typeface="Candara" panose="020E0502030303020204" pitchFamily="34" charset="0"/>
              </a:rPr>
              <a:t>публічні інформаційні </a:t>
            </a:r>
            <a:r>
              <a:rPr lang="uk-UA" sz="1300" b="1" i="1" dirty="0">
                <a:solidFill>
                  <a:srgbClr val="213A71"/>
                </a:solidFill>
                <a:latin typeface="Candara" panose="020E0502030303020204" pitchFamily="34" charset="0"/>
              </a:rPr>
              <a:t>ресурси;</a:t>
            </a:r>
            <a:endParaRPr lang="ru-RU" sz="1300" b="1" i="1" dirty="0">
              <a:solidFill>
                <a:srgbClr val="213A71"/>
              </a:solidFill>
              <a:latin typeface="Candara" panose="020E0502030303020204" pitchFamily="34" charset="0"/>
            </a:endParaRPr>
          </a:p>
          <a:p>
            <a:pPr algn="ctr" fontAlgn="auto">
              <a:spcBef>
                <a:spcPts val="0"/>
              </a:spcBef>
              <a:spcAft>
                <a:spcPts val="0"/>
              </a:spcAft>
              <a:defRPr/>
            </a:pPr>
            <a:r>
              <a:rPr lang="uk-UA" sz="1300" b="1" i="1" dirty="0">
                <a:solidFill>
                  <a:srgbClr val="213A71"/>
                </a:solidFill>
                <a:latin typeface="Candara" panose="020E0502030303020204" pitchFamily="34" charset="0"/>
              </a:rPr>
              <a:t>– цільові запити до органів влади й місцевого самоврядування, громадських об’єднань та організацій, закладів, установ, підприємств тощо.</a:t>
            </a:r>
            <a:endParaRPr lang="ru-RU" sz="1300" b="1" i="1" dirty="0">
              <a:solidFill>
                <a:srgbClr val="213A71"/>
              </a:solidFill>
              <a:latin typeface="Candara" panose="020E0502030303020204" pitchFamily="34" charset="0"/>
            </a:endParaRPr>
          </a:p>
        </p:txBody>
      </p:sp>
      <p:pic>
        <p:nvPicPr>
          <p:cNvPr id="21515" name="Picture 3" descr="C:\Users\Alex\Desktop\схема для министерства июнь 2018\значки\dreamstime_s_4433578.png"/>
          <p:cNvPicPr>
            <a:picLocks noChangeAspect="1" noChangeArrowheads="1"/>
          </p:cNvPicPr>
          <p:nvPr/>
        </p:nvPicPr>
        <p:blipFill>
          <a:blip r:embed="rId5"/>
          <a:srcRect/>
          <a:stretch>
            <a:fillRect/>
          </a:stretch>
        </p:blipFill>
        <p:spPr bwMode="auto">
          <a:xfrm>
            <a:off x="107950" y="3357563"/>
            <a:ext cx="1079500" cy="1287462"/>
          </a:xfrm>
          <a:prstGeom prst="rect">
            <a:avLst/>
          </a:prstGeom>
          <a:noFill/>
          <a:ln w="9525">
            <a:noFill/>
            <a:miter lim="800000"/>
            <a:headEnd/>
            <a:tailEnd/>
          </a:ln>
        </p:spPr>
      </p:pic>
      <p:pic>
        <p:nvPicPr>
          <p:cNvPr id="21516" name="Picture 2" descr="C:\Users\Alex\Desktop\2.png"/>
          <p:cNvPicPr>
            <a:picLocks noChangeAspect="1" noChangeArrowheads="1"/>
          </p:cNvPicPr>
          <p:nvPr/>
        </p:nvPicPr>
        <p:blipFill>
          <a:blip r:embed="rId6"/>
          <a:srcRect/>
          <a:stretch>
            <a:fillRect/>
          </a:stretch>
        </p:blipFill>
        <p:spPr bwMode="auto">
          <a:xfrm>
            <a:off x="468313" y="6021388"/>
            <a:ext cx="7920037" cy="487362"/>
          </a:xfrm>
          <a:prstGeom prst="rect">
            <a:avLst/>
          </a:prstGeom>
          <a:noFill/>
          <a:ln w="9525">
            <a:noFill/>
            <a:miter lim="800000"/>
            <a:headEnd/>
            <a:tailEnd/>
          </a:ln>
        </p:spPr>
      </p:pic>
      <p:sp>
        <p:nvSpPr>
          <p:cNvPr id="26" name="Скругленный прямоугольник 25"/>
          <p:cNvSpPr/>
          <p:nvPr/>
        </p:nvSpPr>
        <p:spPr>
          <a:xfrm>
            <a:off x="1331913" y="4149725"/>
            <a:ext cx="7056437" cy="1698625"/>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nchorCtr="1"/>
          <a:lstStyle/>
          <a:p>
            <a:pPr indent="182563" algn="just" fontAlgn="auto">
              <a:spcBef>
                <a:spcPts val="0"/>
              </a:spcBef>
              <a:spcAft>
                <a:spcPts val="0"/>
              </a:spcAft>
              <a:defRPr/>
            </a:pPr>
            <a:r>
              <a:rPr lang="uk-UA" sz="1400" b="1" dirty="0">
                <a:solidFill>
                  <a:srgbClr val="213A71"/>
                </a:solidFill>
                <a:latin typeface="Candara" panose="020E0502030303020204" pitchFamily="34" charset="0"/>
              </a:rPr>
              <a:t>У кінцевому результаті створений банк даних повинен містити мінімально достатній обсяг інформації, що здатен забезпечити задоволення актуальних потреб населення у відповідних послугах. Інформація в ньому повинна охоплювати відомості (місцезнаходження, адреса, перелік послуг тощо) щодо </a:t>
            </a:r>
            <a:r>
              <a:rPr lang="uk-UA" sz="1400" b="1" dirty="0">
                <a:solidFill>
                  <a:srgbClr val="213A71"/>
                </a:solidFill>
                <a:latin typeface="Candara" panose="020E0502030303020204" pitchFamily="34" charset="0"/>
              </a:rPr>
              <a:t>суб’єктів, </a:t>
            </a:r>
            <a:r>
              <a:rPr lang="uk-UA" sz="1400" b="1" dirty="0">
                <a:solidFill>
                  <a:srgbClr val="213A71"/>
                </a:solidFill>
                <a:latin typeface="Candara" panose="020E0502030303020204" pitchFamily="34" charset="0"/>
              </a:rPr>
              <a:t>розташованих на території власної та інших </a:t>
            </a:r>
            <a:r>
              <a:rPr lang="uk-UA" sz="1400" b="1" dirty="0">
                <a:solidFill>
                  <a:srgbClr val="213A71"/>
                </a:solidFill>
                <a:latin typeface="Candara" panose="020E0502030303020204" pitchFamily="34" charset="0"/>
              </a:rPr>
              <a:t>ОТГ, на </a:t>
            </a:r>
            <a:r>
              <a:rPr lang="uk-UA" sz="1400" b="1" dirty="0">
                <a:solidFill>
                  <a:srgbClr val="213A71"/>
                </a:solidFill>
                <a:latin typeface="Candara" panose="020E0502030303020204" pitchFamily="34" charset="0"/>
              </a:rPr>
              <a:t>рівні районів, області, у державі в цілому.</a:t>
            </a:r>
            <a:endParaRPr lang="ru-RU" sz="1400" b="1" dirty="0">
              <a:solidFill>
                <a:srgbClr val="213A71"/>
              </a:solidFill>
              <a:latin typeface="Candara" panose="020E0502030303020204" pitchFamily="34" charset="0"/>
            </a:endParaRPr>
          </a:p>
          <a:p>
            <a:pPr indent="182563" algn="just" fontAlgn="auto">
              <a:spcBef>
                <a:spcPts val="0"/>
              </a:spcBef>
              <a:spcAft>
                <a:spcPts val="0"/>
              </a:spcAft>
              <a:defRPr/>
            </a:pPr>
            <a:r>
              <a:rPr lang="uk-UA" sz="1400" b="1" dirty="0">
                <a:solidFill>
                  <a:srgbClr val="213A71"/>
                </a:solidFill>
                <a:latin typeface="Candara" panose="020E0502030303020204" pitchFamily="34" charset="0"/>
              </a:rPr>
              <a:t>Зібрана інформація повинна підтримуватися в актуальному стані, відповідному фактичним потребам </a:t>
            </a:r>
            <a:r>
              <a:rPr lang="uk-UA" sz="1400" b="1" dirty="0">
                <a:solidFill>
                  <a:srgbClr val="213A71"/>
                </a:solidFill>
                <a:latin typeface="Candara" panose="020E0502030303020204" pitchFamily="34" charset="0"/>
              </a:rPr>
              <a:t>громади.</a:t>
            </a:r>
            <a:endParaRPr lang="ru-RU" sz="1400" b="1" dirty="0">
              <a:solidFill>
                <a:srgbClr val="213A71"/>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3557" name="Picture 2" descr="C:\Users\Alex\Desktop\2.png"/>
          <p:cNvPicPr>
            <a:picLocks noChangeAspect="1" noChangeArrowheads="1"/>
          </p:cNvPicPr>
          <p:nvPr/>
        </p:nvPicPr>
        <p:blipFill>
          <a:blip r:embed="rId3"/>
          <a:srcRect/>
          <a:stretch>
            <a:fillRect/>
          </a:stretch>
        </p:blipFill>
        <p:spPr bwMode="auto">
          <a:xfrm>
            <a:off x="468313" y="6110288"/>
            <a:ext cx="7920037" cy="487362"/>
          </a:xfrm>
          <a:prstGeom prst="rect">
            <a:avLst/>
          </a:prstGeom>
          <a:noFill/>
          <a:ln w="9525">
            <a:noFill/>
            <a:miter lim="800000"/>
            <a:headEnd/>
            <a:tailEnd/>
          </a:ln>
        </p:spPr>
      </p:pic>
      <p:sp>
        <p:nvSpPr>
          <p:cNvPr id="24" name="Скругленный прямоугольник 23"/>
          <p:cNvSpPr/>
          <p:nvPr/>
        </p:nvSpPr>
        <p:spPr>
          <a:xfrm>
            <a:off x="2771775" y="741363"/>
            <a:ext cx="5610225" cy="1174750"/>
          </a:xfrm>
          <a:prstGeom prst="round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p:txBody>
      </p:sp>
      <p:sp>
        <p:nvSpPr>
          <p:cNvPr id="25" name="Скругленный прямоугольник 24"/>
          <p:cNvSpPr/>
          <p:nvPr/>
        </p:nvSpPr>
        <p:spPr>
          <a:xfrm>
            <a:off x="2916238" y="855663"/>
            <a:ext cx="5346700" cy="936625"/>
          </a:xfrm>
          <a:prstGeom prst="roundRect">
            <a:avLst/>
          </a:prstGeom>
          <a:solidFill>
            <a:srgbClr val="D3F2FD"/>
          </a:solidFill>
          <a:ln>
            <a:noFill/>
          </a:ln>
        </p:spPr>
        <p:style>
          <a:lnRef idx="3">
            <a:schemeClr val="lt1"/>
          </a:lnRef>
          <a:fillRef idx="1">
            <a:schemeClr val="accent4"/>
          </a:fillRef>
          <a:effectRef idx="1">
            <a:schemeClr val="accent4"/>
          </a:effectRef>
          <a:fontRef idx="minor">
            <a:schemeClr val="lt1"/>
          </a:fontRef>
        </p:style>
        <p:txBody>
          <a:bodyPr lIns="36000" tIns="0" rIns="36000" bIns="36000"/>
          <a:lstStyle/>
          <a:p>
            <a:pPr algn="ctr" fontAlgn="auto">
              <a:spcBef>
                <a:spcPts val="0"/>
              </a:spcBef>
              <a:spcAft>
                <a:spcPts val="0"/>
              </a:spcAft>
              <a:defRPr/>
            </a:pPr>
            <a:r>
              <a:rPr lang="uk-UA" sz="1400" b="1" dirty="0">
                <a:solidFill>
                  <a:srgbClr val="213A71"/>
                </a:solidFill>
                <a:latin typeface="Candara" panose="020E0502030303020204" pitchFamily="34" charset="0"/>
              </a:rPr>
              <a:t>Інформаційно-просвітницька та </a:t>
            </a:r>
            <a:r>
              <a:rPr lang="uk-UA" sz="1400" b="1" dirty="0">
                <a:solidFill>
                  <a:srgbClr val="213A71"/>
                </a:solidFill>
                <a:latin typeface="Candara" panose="020E0502030303020204" pitchFamily="34" charset="0"/>
              </a:rPr>
              <a:t>роз’яснювальна </a:t>
            </a:r>
            <a:r>
              <a:rPr lang="uk-UA" sz="1400" b="1" dirty="0">
                <a:solidFill>
                  <a:srgbClr val="213A71"/>
                </a:solidFill>
                <a:latin typeface="Candara" panose="020E0502030303020204" pitchFamily="34" charset="0"/>
              </a:rPr>
              <a:t>діяльність щодо </a:t>
            </a:r>
            <a:r>
              <a:rPr lang="uk-UA" sz="1400" b="1" dirty="0">
                <a:solidFill>
                  <a:srgbClr val="213A71"/>
                </a:solidFill>
                <a:latin typeface="Candara" panose="020E0502030303020204" pitchFamily="34" charset="0"/>
              </a:rPr>
              <a:t>можливостей і </a:t>
            </a:r>
            <a:r>
              <a:rPr lang="uk-UA" sz="1400" b="1" dirty="0">
                <a:solidFill>
                  <a:srgbClr val="213A71"/>
                </a:solidFill>
                <a:latin typeface="Candara" panose="020E0502030303020204" pitchFamily="34" charset="0"/>
              </a:rPr>
              <a:t>умов отримання особами</a:t>
            </a:r>
            <a:r>
              <a:rPr lang="uk-UA" sz="1400" b="1" dirty="0">
                <a:solidFill>
                  <a:srgbClr val="213A71"/>
                </a:solidFill>
                <a:latin typeface="Candara" panose="020E0502030303020204" pitchFamily="34" charset="0"/>
              </a:rPr>
              <a:t> (</a:t>
            </a:r>
            <a:r>
              <a:rPr lang="uk-UA" sz="1400" b="1" dirty="0">
                <a:solidFill>
                  <a:srgbClr val="213A71"/>
                </a:solidFill>
                <a:latin typeface="Candara" panose="020E0502030303020204" pitchFamily="34" charset="0"/>
              </a:rPr>
              <a:t>дітьми) </a:t>
            </a:r>
            <a:r>
              <a:rPr lang="uk-UA" sz="1400" b="1" dirty="0">
                <a:solidFill>
                  <a:srgbClr val="213A71"/>
                </a:solidFill>
                <a:latin typeface="Candara" panose="020E0502030303020204" pitchFamily="34" charset="0"/>
              </a:rPr>
              <a:t>з інвалідністю та/або </a:t>
            </a:r>
            <a:r>
              <a:rPr lang="uk-UA" sz="1400" b="1" dirty="0">
                <a:solidFill>
                  <a:srgbClr val="213A71"/>
                </a:solidFill>
                <a:latin typeface="Candara" panose="020E0502030303020204" pitchFamily="34" charset="0"/>
              </a:rPr>
              <a:t>дітьми </a:t>
            </a:r>
            <a:r>
              <a:rPr lang="uk-UA" sz="1400" b="1" dirty="0">
                <a:solidFill>
                  <a:srgbClr val="213A71"/>
                </a:solidFill>
                <a:latin typeface="Candara" panose="020E0502030303020204" pitchFamily="34" charset="0"/>
              </a:rPr>
              <a:t>віком до трьох років, які належать до групи ризику щодо отримання </a:t>
            </a:r>
            <a:r>
              <a:rPr lang="uk-UA" sz="1400" b="1" dirty="0">
                <a:solidFill>
                  <a:srgbClr val="213A71"/>
                </a:solidFill>
                <a:latin typeface="Candara" panose="020E0502030303020204" pitchFamily="34" charset="0"/>
              </a:rPr>
              <a:t>інвалідності, комплексу послуг.</a:t>
            </a:r>
            <a:endParaRPr lang="ru-RU" sz="1400" b="1" dirty="0">
              <a:solidFill>
                <a:srgbClr val="213A71"/>
              </a:solidFill>
              <a:latin typeface="Candara" panose="020E0502030303020204" pitchFamily="34" charset="0"/>
            </a:endParaRPr>
          </a:p>
        </p:txBody>
      </p:sp>
      <p:sp>
        <p:nvSpPr>
          <p:cNvPr id="26" name="Прямоугольник 25"/>
          <p:cNvSpPr/>
          <p:nvPr/>
        </p:nvSpPr>
        <p:spPr>
          <a:xfrm>
            <a:off x="5961063" y="355600"/>
            <a:ext cx="2643187" cy="336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b="1" dirty="0">
                <a:solidFill>
                  <a:srgbClr val="55430F"/>
                </a:solidFill>
                <a:latin typeface="Candara" panose="020E0502030303020204" pitchFamily="34" charset="0"/>
              </a:rPr>
              <a:t>КРОК ДРУГИЙ </a:t>
            </a:r>
            <a:r>
              <a:rPr lang="uk-UA" sz="1400" b="1" dirty="0">
                <a:solidFill>
                  <a:srgbClr val="55430F"/>
                </a:solidFill>
                <a:latin typeface="Candara" panose="020E0502030303020204" pitchFamily="34" charset="0"/>
              </a:rPr>
              <a:t>(1)</a:t>
            </a:r>
            <a:endParaRPr lang="ru-RU" sz="2000" dirty="0">
              <a:solidFill>
                <a:srgbClr val="55430F"/>
              </a:solidFill>
              <a:latin typeface="Candara" panose="020E0502030303020204" pitchFamily="34" charset="0"/>
            </a:endParaRPr>
          </a:p>
        </p:txBody>
      </p:sp>
      <p:pic>
        <p:nvPicPr>
          <p:cNvPr id="23561" name="Picture 8" descr="C:\Users\Alex\Desktop\схема для министерства июнь 2018\значки\здание.png"/>
          <p:cNvPicPr>
            <a:picLocks noChangeAspect="1" noChangeArrowheads="1"/>
          </p:cNvPicPr>
          <p:nvPr/>
        </p:nvPicPr>
        <p:blipFill>
          <a:blip r:embed="rId4"/>
          <a:srcRect/>
          <a:stretch>
            <a:fillRect/>
          </a:stretch>
        </p:blipFill>
        <p:spPr bwMode="auto">
          <a:xfrm>
            <a:off x="73025" y="188913"/>
            <a:ext cx="2193925" cy="1782762"/>
          </a:xfrm>
          <a:prstGeom prst="rect">
            <a:avLst/>
          </a:prstGeom>
          <a:noFill/>
          <a:ln w="9525">
            <a:noFill/>
            <a:miter lim="800000"/>
            <a:headEnd/>
            <a:tailEnd/>
          </a:ln>
        </p:spPr>
      </p:pic>
      <p:pic>
        <p:nvPicPr>
          <p:cNvPr id="23562" name="Picture 2" descr="D:\Мои документы\3d-white-man-working-at-a-laptop-on-stock-illustrations__k11916890.png"/>
          <p:cNvPicPr>
            <a:picLocks noChangeAspect="1" noChangeArrowheads="1"/>
          </p:cNvPicPr>
          <p:nvPr/>
        </p:nvPicPr>
        <p:blipFill>
          <a:blip r:embed="rId5"/>
          <a:srcRect/>
          <a:stretch>
            <a:fillRect/>
          </a:stretch>
        </p:blipFill>
        <p:spPr bwMode="auto">
          <a:xfrm>
            <a:off x="1908175" y="1125538"/>
            <a:ext cx="863600" cy="863600"/>
          </a:xfrm>
          <a:prstGeom prst="rect">
            <a:avLst/>
          </a:prstGeom>
          <a:noFill/>
          <a:ln w="9525">
            <a:noFill/>
            <a:miter lim="800000"/>
            <a:headEnd/>
            <a:tailEnd/>
          </a:ln>
        </p:spPr>
      </p:pic>
      <p:sp>
        <p:nvSpPr>
          <p:cNvPr id="3" name="Скругленная прямоугольная выноска 2"/>
          <p:cNvSpPr/>
          <p:nvPr/>
        </p:nvSpPr>
        <p:spPr>
          <a:xfrm>
            <a:off x="684213" y="2133600"/>
            <a:ext cx="7578725" cy="719138"/>
          </a:xfrm>
          <a:prstGeom prst="wedgeRoundRectCallout">
            <a:avLst>
              <a:gd name="adj1" fmla="val 33486"/>
              <a:gd name="adj2" fmla="val -96376"/>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36000" tIns="36000" rIns="36000" bIns="36000" anchor="ctr"/>
          <a:lstStyle/>
          <a:p>
            <a:pPr algn="just" fontAlgn="auto">
              <a:spcBef>
                <a:spcPts val="0"/>
              </a:spcBef>
              <a:spcAft>
                <a:spcPts val="0"/>
              </a:spcAft>
              <a:defRPr/>
            </a:pPr>
            <a:r>
              <a:rPr lang="uk-UA" sz="1250" b="1" dirty="0">
                <a:solidFill>
                  <a:srgbClr val="213A71"/>
                </a:solidFill>
                <a:latin typeface="Candara" panose="020E0502030303020204" pitchFamily="34" charset="0"/>
              </a:rPr>
              <a:t>Найбільшої ефективності інформаційно-просвітницька і роз’яснювальна діяльність набуває при одночасному, взаємоузгодженому застосуванні комплексу різноманітних шляхів та форм подачі відповідної інформації</a:t>
            </a:r>
            <a:r>
              <a:rPr lang="uk-UA" sz="1250" b="1" dirty="0">
                <a:solidFill>
                  <a:srgbClr val="213A71"/>
                </a:solidFill>
                <a:latin typeface="Candara" panose="020E0502030303020204" pitchFamily="34" charset="0"/>
              </a:rPr>
              <a:t>.</a:t>
            </a:r>
            <a:endParaRPr lang="ru-RU" sz="1250" b="1" dirty="0">
              <a:solidFill>
                <a:srgbClr val="213A71"/>
              </a:solidFill>
              <a:latin typeface="Candara" panose="020E0502030303020204" pitchFamily="34" charset="0"/>
            </a:endParaRPr>
          </a:p>
        </p:txBody>
      </p:sp>
      <p:sp>
        <p:nvSpPr>
          <p:cNvPr id="13" name="Скругленная прямоугольная выноска 12"/>
          <p:cNvSpPr/>
          <p:nvPr/>
        </p:nvSpPr>
        <p:spPr>
          <a:xfrm>
            <a:off x="250825" y="3068638"/>
            <a:ext cx="8137525" cy="2808287"/>
          </a:xfrm>
          <a:prstGeom prst="wedgeRoundRectCallout">
            <a:avLst>
              <a:gd name="adj1" fmla="val 29402"/>
              <a:gd name="adj2" fmla="val -58209"/>
              <a:gd name="adj3" fmla="val 16667"/>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36000" tIns="36000" rIns="36000" bIns="36000" anchor="ctr"/>
          <a:lstStyle/>
          <a:p>
            <a:pPr indent="715963" algn="just" fontAlgn="auto">
              <a:spcBef>
                <a:spcPts val="0"/>
              </a:spcBef>
              <a:spcAft>
                <a:spcPts val="0"/>
              </a:spcAft>
              <a:defRPr/>
            </a:pPr>
            <a:r>
              <a:rPr lang="uk-UA" sz="1250" b="1" u="heavy" dirty="0">
                <a:solidFill>
                  <a:srgbClr val="213A71"/>
                </a:solidFill>
                <a:latin typeface="Candara" panose="020E0502030303020204" pitchFamily="34" charset="0"/>
              </a:rPr>
              <a:t>Наприклад</a:t>
            </a:r>
            <a:r>
              <a:rPr lang="uk-UA" sz="1400" b="1" dirty="0">
                <a:solidFill>
                  <a:srgbClr val="213A71"/>
                </a:solidFill>
                <a:latin typeface="Candara" panose="020E0502030303020204" pitchFamily="34" charset="0"/>
              </a:rPr>
              <a:t>, </a:t>
            </a:r>
            <a:r>
              <a:rPr lang="uk-UA" sz="1400" b="1" dirty="0">
                <a:solidFill>
                  <a:srgbClr val="213A71"/>
                </a:solidFill>
                <a:latin typeface="Candara" panose="020E0502030303020204" pitchFamily="34" charset="0"/>
              </a:rPr>
              <a:t> </a:t>
            </a:r>
            <a:r>
              <a:rPr lang="uk-UA" sz="1250" b="1" dirty="0">
                <a:solidFill>
                  <a:srgbClr val="213A71"/>
                </a:solidFill>
                <a:latin typeface="Candara" panose="020E0502030303020204" pitchFamily="34" charset="0"/>
              </a:rPr>
              <a:t>у </a:t>
            </a:r>
            <a:r>
              <a:rPr lang="uk-UA" sz="1250" b="1" dirty="0">
                <a:solidFill>
                  <a:srgbClr val="213A71"/>
                </a:solidFill>
                <a:latin typeface="Candara" panose="020E0502030303020204" pitchFamily="34" charset="0"/>
              </a:rPr>
              <a:t>питаннях отримання </a:t>
            </a:r>
            <a:r>
              <a:rPr lang="uk-UA" sz="1250" b="1" dirty="0">
                <a:solidFill>
                  <a:srgbClr val="213A71"/>
                </a:solidFill>
                <a:latin typeface="Candara" panose="020E0502030303020204" pitchFamily="34" charset="0"/>
              </a:rPr>
              <a:t>комплексу </a:t>
            </a:r>
            <a:r>
              <a:rPr lang="uk-UA" sz="1250" b="1" dirty="0">
                <a:solidFill>
                  <a:srgbClr val="213A71"/>
                </a:solidFill>
                <a:latin typeface="Candara" panose="020E0502030303020204" pitchFamily="34" charset="0"/>
              </a:rPr>
              <a:t>послуг </a:t>
            </a:r>
            <a:r>
              <a:rPr lang="uk-UA" sz="1250" b="1" dirty="0">
                <a:solidFill>
                  <a:srgbClr val="213A71"/>
                </a:solidFill>
                <a:latin typeface="Candara" panose="020E0502030303020204" pitchFamily="34" charset="0"/>
              </a:rPr>
              <a:t>може </a:t>
            </a:r>
            <a:r>
              <a:rPr lang="uk-UA" sz="1250" b="1" dirty="0">
                <a:solidFill>
                  <a:srgbClr val="213A71"/>
                </a:solidFill>
                <a:latin typeface="Candara" panose="020E0502030303020204" pitchFamily="34" charset="0"/>
              </a:rPr>
              <a:t>бути доцільним: </a:t>
            </a:r>
            <a:endParaRPr lang="ru-RU" sz="1250" b="1" dirty="0">
              <a:solidFill>
                <a:srgbClr val="213A71"/>
              </a:solidFill>
              <a:latin typeface="Candara" panose="020E0502030303020204" pitchFamily="34" charset="0"/>
            </a:endParaRPr>
          </a:p>
          <a:p>
            <a:pPr marL="182563" indent="269875" algn="just" fontAlgn="auto">
              <a:spcBef>
                <a:spcPts val="0"/>
              </a:spcBef>
              <a:spcAft>
                <a:spcPts val="0"/>
              </a:spcAft>
              <a:buFont typeface="+mj-lt"/>
              <a:buAutoNum type="arabicParenR"/>
              <a:defRPr/>
            </a:pPr>
            <a:r>
              <a:rPr lang="uk-UA" sz="1250" b="1" dirty="0">
                <a:solidFill>
                  <a:srgbClr val="213A71"/>
                </a:solidFill>
                <a:latin typeface="Candara" panose="020E0502030303020204" pitchFamily="34" charset="0"/>
              </a:rPr>
              <a:t>при </a:t>
            </a:r>
            <a:r>
              <a:rPr lang="uk-UA" sz="1250" b="1" dirty="0">
                <a:solidFill>
                  <a:srgbClr val="213A71"/>
                </a:solidFill>
                <a:latin typeface="Candara" panose="020E0502030303020204" pitchFamily="34" charset="0"/>
              </a:rPr>
              <a:t>наявності місцевих ЗМІ </a:t>
            </a:r>
            <a:r>
              <a:rPr lang="uk-UA" sz="1250" b="1" dirty="0">
                <a:solidFill>
                  <a:srgbClr val="213A71"/>
                </a:solidFill>
                <a:latin typeface="Candara" panose="020E0502030303020204" pitchFamily="34" charset="0"/>
              </a:rPr>
              <a:t>(у </a:t>
            </a:r>
            <a:r>
              <a:rPr lang="uk-UA" sz="1250" b="1" dirty="0">
                <a:solidFill>
                  <a:srgbClr val="213A71"/>
                </a:solidFill>
                <a:latin typeface="Candara" panose="020E0502030303020204" pitchFamily="34" charset="0"/>
              </a:rPr>
              <a:t>тому числі на </a:t>
            </a:r>
            <a:r>
              <a:rPr lang="uk-UA" sz="1250" b="1" dirty="0" err="1">
                <a:solidFill>
                  <a:srgbClr val="213A71"/>
                </a:solidFill>
                <a:latin typeface="Candara" panose="020E0502030303020204" pitchFamily="34" charset="0"/>
              </a:rPr>
              <a:t>Інтернет-ресурсах</a:t>
            </a:r>
            <a:r>
              <a:rPr lang="uk-UA" sz="1250" b="1" dirty="0">
                <a:solidFill>
                  <a:srgbClr val="213A71"/>
                </a:solidFill>
                <a:latin typeface="Candara" panose="020E0502030303020204" pitchFamily="34" charset="0"/>
              </a:rPr>
              <a:t>) систематично висвітлювати в них актуальну інформацію;</a:t>
            </a:r>
            <a:endParaRPr lang="ru-RU" sz="1250" b="1" dirty="0">
              <a:solidFill>
                <a:srgbClr val="213A71"/>
              </a:solidFill>
              <a:latin typeface="Candara" panose="020E0502030303020204" pitchFamily="34" charset="0"/>
            </a:endParaRPr>
          </a:p>
          <a:p>
            <a:pPr marL="182563" indent="269875" algn="just" fontAlgn="auto">
              <a:spcBef>
                <a:spcPts val="0"/>
              </a:spcBef>
              <a:spcAft>
                <a:spcPts val="0"/>
              </a:spcAft>
              <a:buFont typeface="+mj-lt"/>
              <a:buAutoNum type="arabicParenR"/>
              <a:defRPr/>
            </a:pPr>
            <a:r>
              <a:rPr lang="uk-UA" sz="1250" b="1" dirty="0">
                <a:solidFill>
                  <a:srgbClr val="213A71"/>
                </a:solidFill>
                <a:latin typeface="Candara" panose="020E0502030303020204" pitchFamily="34" charset="0"/>
              </a:rPr>
              <a:t>при </a:t>
            </a:r>
            <a:r>
              <a:rPr lang="uk-UA" sz="1250" b="1" dirty="0">
                <a:solidFill>
                  <a:srgbClr val="213A71"/>
                </a:solidFill>
                <a:latin typeface="Candara" panose="020E0502030303020204" pitchFamily="34" charset="0"/>
              </a:rPr>
              <a:t>здійсненні моніторингу потреб населення (подвірного обходу) до відома громади паралельно доводиться достатній мінімум інформації з відповідних питань;</a:t>
            </a:r>
            <a:endParaRPr lang="ru-RU" sz="1250" b="1" dirty="0">
              <a:solidFill>
                <a:srgbClr val="213A71"/>
              </a:solidFill>
              <a:latin typeface="Candara" panose="020E0502030303020204" pitchFamily="34" charset="0"/>
            </a:endParaRPr>
          </a:p>
          <a:p>
            <a:pPr marL="182563" indent="269875" algn="just" fontAlgn="auto">
              <a:spcBef>
                <a:spcPts val="0"/>
              </a:spcBef>
              <a:spcAft>
                <a:spcPts val="0"/>
              </a:spcAft>
              <a:buFont typeface="+mj-lt"/>
              <a:buAutoNum type="arabicParenR"/>
              <a:defRPr/>
            </a:pPr>
            <a:r>
              <a:rPr lang="uk-UA" sz="1250" b="1" dirty="0">
                <a:solidFill>
                  <a:srgbClr val="213A71"/>
                </a:solidFill>
                <a:latin typeface="Candara" panose="020E0502030303020204" pitchFamily="34" charset="0"/>
              </a:rPr>
              <a:t>при </a:t>
            </a:r>
            <a:r>
              <a:rPr lang="uk-UA" sz="1250" b="1" dirty="0">
                <a:solidFill>
                  <a:srgbClr val="213A71"/>
                </a:solidFill>
                <a:latin typeface="Candara" panose="020E0502030303020204" pitchFamily="34" charset="0"/>
              </a:rPr>
              <a:t>прийомі громадян фахівцями виконавчого органу ради </a:t>
            </a:r>
            <a:r>
              <a:rPr lang="uk-UA" sz="1250" b="1" dirty="0">
                <a:solidFill>
                  <a:srgbClr val="213A71"/>
                </a:solidFill>
                <a:latin typeface="Candara" panose="020E0502030303020204" pitchFamily="34" charset="0"/>
              </a:rPr>
              <a:t>з </a:t>
            </a:r>
            <a:r>
              <a:rPr lang="uk-UA" sz="1250" b="1" dirty="0">
                <a:solidFill>
                  <a:srgbClr val="213A71"/>
                </a:solidFill>
                <a:latin typeface="Candara" panose="020E0502030303020204" pitchFamily="34" charset="0"/>
              </a:rPr>
              <a:t>будь-яких питань відвідувачу надається інформація, що може бути йому потенційно корисною;</a:t>
            </a:r>
            <a:endParaRPr lang="ru-RU" sz="1250" b="1" dirty="0">
              <a:solidFill>
                <a:srgbClr val="213A71"/>
              </a:solidFill>
              <a:latin typeface="Candara" panose="020E0502030303020204" pitchFamily="34" charset="0"/>
            </a:endParaRPr>
          </a:p>
          <a:p>
            <a:pPr marL="182563" indent="269875" algn="just" fontAlgn="auto">
              <a:spcBef>
                <a:spcPts val="0"/>
              </a:spcBef>
              <a:spcAft>
                <a:spcPts val="0"/>
              </a:spcAft>
              <a:buFont typeface="+mj-lt"/>
              <a:buAutoNum type="arabicParenR"/>
              <a:defRPr/>
            </a:pPr>
            <a:r>
              <a:rPr lang="uk-UA" sz="1250" b="1" dirty="0">
                <a:solidFill>
                  <a:srgbClr val="213A71"/>
                </a:solidFill>
                <a:latin typeface="Candara" panose="020E0502030303020204" pitchFamily="34" charset="0"/>
              </a:rPr>
              <a:t>надання </a:t>
            </a:r>
            <a:r>
              <a:rPr lang="uk-UA" sz="1250" b="1" dirty="0">
                <a:solidFill>
                  <a:srgbClr val="213A71"/>
                </a:solidFill>
                <a:latin typeface="Candara" panose="020E0502030303020204" pitchFamily="34" charset="0"/>
              </a:rPr>
              <a:t>відповідної інформації на різноманітних друкованих носіях, що розміщуються в місцях найбільшого чи регулярного перебування людей. Оформлення стаціонарних інформаційних стендів, куточків тощо;</a:t>
            </a:r>
            <a:endParaRPr lang="ru-RU" sz="1250" b="1" dirty="0">
              <a:solidFill>
                <a:srgbClr val="213A71"/>
              </a:solidFill>
              <a:latin typeface="Candara" panose="020E0502030303020204" pitchFamily="34" charset="0"/>
            </a:endParaRPr>
          </a:p>
          <a:p>
            <a:pPr marL="182563" indent="269875" algn="just" fontAlgn="auto">
              <a:spcBef>
                <a:spcPts val="0"/>
              </a:spcBef>
              <a:spcAft>
                <a:spcPts val="0"/>
              </a:spcAft>
              <a:buFont typeface="+mj-lt"/>
              <a:buAutoNum type="arabicParenR"/>
              <a:defRPr/>
            </a:pPr>
            <a:r>
              <a:rPr lang="uk-UA" sz="1250" b="1" dirty="0">
                <a:solidFill>
                  <a:srgbClr val="213A71"/>
                </a:solidFill>
                <a:latin typeface="Candara" panose="020E0502030303020204" pitchFamily="34" charset="0"/>
              </a:rPr>
              <a:t>систематичне </a:t>
            </a:r>
            <a:r>
              <a:rPr lang="uk-UA" sz="1250" b="1" dirty="0">
                <a:solidFill>
                  <a:srgbClr val="213A71"/>
                </a:solidFill>
                <a:latin typeface="Candara" panose="020E0502030303020204" pitchFamily="34" charset="0"/>
              </a:rPr>
              <a:t>розповсюдження інформаційно-роз’яснювальних матеріалів різної форми та змісту у громаді;</a:t>
            </a:r>
            <a:endParaRPr lang="ru-RU" sz="1250" b="1" dirty="0">
              <a:solidFill>
                <a:srgbClr val="213A71"/>
              </a:solidFill>
              <a:latin typeface="Candara" panose="020E0502030303020204" pitchFamily="34" charset="0"/>
            </a:endParaRPr>
          </a:p>
          <a:p>
            <a:pPr marL="182563" indent="269875" algn="just" fontAlgn="auto">
              <a:spcBef>
                <a:spcPts val="0"/>
              </a:spcBef>
              <a:spcAft>
                <a:spcPts val="0"/>
              </a:spcAft>
              <a:buFont typeface="+mj-lt"/>
              <a:buAutoNum type="arabicParenR"/>
              <a:defRPr/>
            </a:pPr>
            <a:r>
              <a:rPr lang="uk-UA" sz="1250" b="1" dirty="0">
                <a:solidFill>
                  <a:srgbClr val="213A71"/>
                </a:solidFill>
                <a:latin typeface="Candara" panose="020E0502030303020204" pitchFamily="34" charset="0"/>
              </a:rPr>
              <a:t>цільове </a:t>
            </a:r>
            <a:r>
              <a:rPr lang="uk-UA" sz="1250" b="1" dirty="0">
                <a:solidFill>
                  <a:srgbClr val="213A71"/>
                </a:solidFill>
                <a:latin typeface="Candara" panose="020E0502030303020204" pitchFamily="34" charset="0"/>
              </a:rPr>
              <a:t>консультування осіб з інвалідністю та/чи їх законних представників </a:t>
            </a:r>
            <a:r>
              <a:rPr lang="uk-UA" sz="1250" b="1" dirty="0">
                <a:solidFill>
                  <a:srgbClr val="213A71"/>
                </a:solidFill>
                <a:latin typeface="Candara" panose="020E0502030303020204" pitchFamily="34" charset="0"/>
              </a:rPr>
              <a:t>із питань, </a:t>
            </a:r>
            <a:r>
              <a:rPr lang="uk-UA" sz="1250" b="1" dirty="0">
                <a:solidFill>
                  <a:srgbClr val="213A71"/>
                </a:solidFill>
                <a:latin typeface="Candara" panose="020E0502030303020204" pitchFamily="34" charset="0"/>
              </a:rPr>
              <a:t>пов’язаних </a:t>
            </a:r>
            <a:r>
              <a:rPr lang="uk-UA" sz="1250" b="1" dirty="0">
                <a:solidFill>
                  <a:srgbClr val="213A71"/>
                </a:solidFill>
                <a:latin typeface="Candara" panose="020E0502030303020204" pitchFamily="34" charset="0"/>
              </a:rPr>
              <a:t>з </a:t>
            </a:r>
            <a:r>
              <a:rPr lang="uk-UA" sz="1250" b="1" dirty="0">
                <a:solidFill>
                  <a:srgbClr val="213A71"/>
                </a:solidFill>
                <a:latin typeface="Candara" panose="020E0502030303020204" pitchFamily="34" charset="0"/>
              </a:rPr>
              <a:t>отриманням необхідних </a:t>
            </a:r>
            <a:r>
              <a:rPr lang="uk-UA" sz="1250" b="1" dirty="0">
                <a:solidFill>
                  <a:srgbClr val="213A71"/>
                </a:solidFill>
                <a:latin typeface="Candara" panose="020E0502030303020204" pitchFamily="34" charset="0"/>
              </a:rPr>
              <a:t>послуг.</a:t>
            </a:r>
            <a:endParaRPr lang="ru-RU" sz="1250" b="1" dirty="0">
              <a:solidFill>
                <a:srgbClr val="213A71"/>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Скругленный прямоугольник 13"/>
          <p:cNvSpPr/>
          <p:nvPr/>
        </p:nvSpPr>
        <p:spPr>
          <a:xfrm>
            <a:off x="395288" y="4516438"/>
            <a:ext cx="5329237" cy="1323975"/>
          </a:xfrm>
          <a:prstGeom prst="round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p:txBody>
      </p:sp>
      <p:sp>
        <p:nvSpPr>
          <p:cNvPr id="15" name="Скругленный прямоугольник 14"/>
          <p:cNvSpPr/>
          <p:nvPr/>
        </p:nvSpPr>
        <p:spPr>
          <a:xfrm>
            <a:off x="611188" y="4659313"/>
            <a:ext cx="4897437" cy="1017587"/>
          </a:xfrm>
          <a:prstGeom prst="roundRect">
            <a:avLst/>
          </a:prstGeom>
          <a:solidFill>
            <a:srgbClr val="D3F2FD"/>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nchorCtr="1"/>
          <a:lstStyle/>
          <a:p>
            <a:pPr algn="ctr" fontAlgn="auto">
              <a:spcBef>
                <a:spcPts val="0"/>
              </a:spcBef>
              <a:spcAft>
                <a:spcPts val="0"/>
              </a:spcAft>
              <a:defRPr/>
            </a:pPr>
            <a:r>
              <a:rPr lang="uk-UA" sz="1400" b="1" dirty="0">
                <a:solidFill>
                  <a:srgbClr val="213A71"/>
                </a:solidFill>
                <a:latin typeface="Candara" panose="020E0502030303020204" pitchFamily="34" charset="0"/>
              </a:rPr>
              <a:t>Формування у громади </a:t>
            </a:r>
            <a:r>
              <a:rPr lang="uk-UA" sz="1400" b="1" dirty="0">
                <a:solidFill>
                  <a:srgbClr val="213A71"/>
                </a:solidFill>
                <a:latin typeface="Candara" panose="020E0502030303020204" pitchFamily="34" charset="0"/>
              </a:rPr>
              <a:t>почуття </a:t>
            </a:r>
            <a:r>
              <a:rPr lang="uk-UA" sz="1400" b="1" dirty="0">
                <a:solidFill>
                  <a:srgbClr val="213A71"/>
                </a:solidFill>
                <a:latin typeface="Candara" panose="020E0502030303020204" pitchFamily="34" charset="0"/>
              </a:rPr>
              <a:t>безпосередньої </a:t>
            </a:r>
            <a:endParaRPr lang="ru-RU" sz="1400" b="1" dirty="0">
              <a:solidFill>
                <a:srgbClr val="213A71"/>
              </a:solidFill>
              <a:latin typeface="Candara" panose="020E0502030303020204" pitchFamily="34" charset="0"/>
            </a:endParaRPr>
          </a:p>
          <a:p>
            <a:pPr algn="ctr" fontAlgn="auto">
              <a:spcBef>
                <a:spcPts val="0"/>
              </a:spcBef>
              <a:spcAft>
                <a:spcPts val="0"/>
              </a:spcAft>
              <a:defRPr/>
            </a:pPr>
            <a:r>
              <a:rPr lang="uk-UA" sz="1400" b="1" dirty="0">
                <a:solidFill>
                  <a:srgbClr val="213A71"/>
                </a:solidFill>
                <a:latin typeface="Candara" panose="020E0502030303020204" pitchFamily="34" charset="0"/>
              </a:rPr>
              <a:t>причетності до </a:t>
            </a:r>
            <a:r>
              <a:rPr lang="uk-UA" sz="1400" b="1" dirty="0">
                <a:solidFill>
                  <a:srgbClr val="213A71"/>
                </a:solidFill>
                <a:latin typeface="Candara" panose="020E0502030303020204" pitchFamily="34" charset="0"/>
              </a:rPr>
              <a:t>вирішення важливих </a:t>
            </a:r>
            <a:r>
              <a:rPr lang="uk-UA" sz="1400" b="1" dirty="0">
                <a:solidFill>
                  <a:srgbClr val="213A71"/>
                </a:solidFill>
                <a:latin typeface="Candara" panose="020E0502030303020204" pitchFamily="34" charset="0"/>
              </a:rPr>
              <a:t>соціальних </a:t>
            </a:r>
            <a:r>
              <a:rPr lang="uk-UA" sz="1400" b="1" dirty="0">
                <a:solidFill>
                  <a:srgbClr val="213A71"/>
                </a:solidFill>
                <a:latin typeface="Candara" panose="020E0502030303020204" pitchFamily="34" charset="0"/>
              </a:rPr>
              <a:t>проблем, спонукання </a:t>
            </a:r>
            <a:r>
              <a:rPr lang="uk-UA" sz="1400" b="1" dirty="0">
                <a:solidFill>
                  <a:srgbClr val="213A71"/>
                </a:solidFill>
                <a:latin typeface="Candara" panose="020E0502030303020204" pitchFamily="34" charset="0"/>
              </a:rPr>
              <a:t>людей до </a:t>
            </a:r>
            <a:r>
              <a:rPr lang="uk-UA" sz="1400" b="1" dirty="0">
                <a:solidFill>
                  <a:srgbClr val="213A71"/>
                </a:solidFill>
                <a:latin typeface="Candara" panose="020E0502030303020204" pitchFamily="34" charset="0"/>
              </a:rPr>
              <a:t>переходу від </a:t>
            </a:r>
            <a:r>
              <a:rPr lang="uk-UA" sz="1400" b="1" dirty="0">
                <a:solidFill>
                  <a:srgbClr val="213A71"/>
                </a:solidFill>
                <a:latin typeface="Candara" panose="020E0502030303020204" pitchFamily="34" charset="0"/>
              </a:rPr>
              <a:t>позиції «очікування </a:t>
            </a:r>
            <a:r>
              <a:rPr lang="uk-UA" sz="1400" b="1" dirty="0">
                <a:solidFill>
                  <a:srgbClr val="213A71"/>
                </a:solidFill>
                <a:latin typeface="Candara" panose="020E0502030303020204" pitchFamily="34" charset="0"/>
              </a:rPr>
              <a:t>допомоги» до самореалізації.</a:t>
            </a:r>
            <a:endParaRPr lang="ru-RU" sz="1600" b="1" dirty="0">
              <a:solidFill>
                <a:srgbClr val="213A71"/>
              </a:solidFill>
              <a:latin typeface="Candara" panose="020E0502030303020204" pitchFamily="34" charset="0"/>
            </a:endParaRPr>
          </a:p>
        </p:txBody>
      </p:sp>
      <p:sp>
        <p:nvSpPr>
          <p:cNvPr id="20" name="Прямоугольник 19"/>
          <p:cNvSpPr/>
          <p:nvPr/>
        </p:nvSpPr>
        <p:spPr>
          <a:xfrm>
            <a:off x="6032500" y="333375"/>
            <a:ext cx="2643188" cy="336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b="1" dirty="0">
                <a:solidFill>
                  <a:srgbClr val="55430F"/>
                </a:solidFill>
                <a:latin typeface="Candara" panose="020E0502030303020204" pitchFamily="34" charset="0"/>
              </a:rPr>
              <a:t>КРОК ДРУГИЙ </a:t>
            </a:r>
            <a:r>
              <a:rPr lang="uk-UA" sz="1400" b="1" dirty="0">
                <a:solidFill>
                  <a:srgbClr val="55430F"/>
                </a:solidFill>
                <a:latin typeface="Candara" panose="020E0502030303020204" pitchFamily="34" charset="0"/>
              </a:rPr>
              <a:t>(2)</a:t>
            </a:r>
            <a:endParaRPr lang="ru-RU" sz="2000" dirty="0">
              <a:solidFill>
                <a:srgbClr val="55430F"/>
              </a:solidFill>
              <a:latin typeface="Candara" panose="020E0502030303020204" pitchFamily="34" charset="0"/>
            </a:endParaRPr>
          </a:p>
        </p:txBody>
      </p:sp>
      <p:pic>
        <p:nvPicPr>
          <p:cNvPr id="25608" name="Picture 8" descr="C:\Users\Alex\Desktop\схема для министерства июнь 2018\значки\здание.png"/>
          <p:cNvPicPr>
            <a:picLocks noChangeAspect="1" noChangeArrowheads="1"/>
          </p:cNvPicPr>
          <p:nvPr/>
        </p:nvPicPr>
        <p:blipFill>
          <a:blip r:embed="rId3"/>
          <a:srcRect/>
          <a:stretch>
            <a:fillRect/>
          </a:stretch>
        </p:blipFill>
        <p:spPr bwMode="auto">
          <a:xfrm>
            <a:off x="5894388" y="3952875"/>
            <a:ext cx="2008187" cy="1630363"/>
          </a:xfrm>
          <a:prstGeom prst="rect">
            <a:avLst/>
          </a:prstGeom>
          <a:noFill/>
          <a:ln w="9525">
            <a:noFill/>
            <a:miter lim="800000"/>
            <a:headEnd/>
            <a:tailEnd/>
          </a:ln>
        </p:spPr>
      </p:pic>
      <p:pic>
        <p:nvPicPr>
          <p:cNvPr id="25609" name="Picture 2" descr="D:\Мои документы\3d-white-man-working-at-a-laptop-on-stock-illustrations__k11916890.png"/>
          <p:cNvPicPr>
            <a:picLocks noChangeAspect="1" noChangeArrowheads="1"/>
          </p:cNvPicPr>
          <p:nvPr/>
        </p:nvPicPr>
        <p:blipFill>
          <a:blip r:embed="rId4"/>
          <a:srcRect/>
          <a:stretch>
            <a:fillRect/>
          </a:stretch>
        </p:blipFill>
        <p:spPr bwMode="auto">
          <a:xfrm>
            <a:off x="7597775" y="4787900"/>
            <a:ext cx="790575" cy="788988"/>
          </a:xfrm>
          <a:prstGeom prst="rect">
            <a:avLst/>
          </a:prstGeom>
          <a:noFill/>
          <a:ln w="9525">
            <a:noFill/>
            <a:miter lim="800000"/>
            <a:headEnd/>
            <a:tailEnd/>
          </a:ln>
        </p:spPr>
      </p:pic>
      <p:sp>
        <p:nvSpPr>
          <p:cNvPr id="31" name="Прямоугольник 30"/>
          <p:cNvSpPr/>
          <p:nvPr/>
        </p:nvSpPr>
        <p:spPr>
          <a:xfrm>
            <a:off x="6588125" y="5589588"/>
            <a:ext cx="2051050" cy="250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sz="1200" b="1" dirty="0">
              <a:solidFill>
                <a:srgbClr val="213A71"/>
              </a:solidFill>
              <a:latin typeface="AGOptCyrillic" panose="020B7200000000000000" pitchFamily="34" charset="0"/>
            </a:endParaRPr>
          </a:p>
        </p:txBody>
      </p:sp>
      <p:sp>
        <p:nvSpPr>
          <p:cNvPr id="32" name="Овальная выноска 31"/>
          <p:cNvSpPr/>
          <p:nvPr/>
        </p:nvSpPr>
        <p:spPr>
          <a:xfrm>
            <a:off x="474663" y="1104900"/>
            <a:ext cx="7437437" cy="3192463"/>
          </a:xfrm>
          <a:prstGeom prst="wedgeEllipseCallout">
            <a:avLst>
              <a:gd name="adj1" fmla="val -34156"/>
              <a:gd name="adj2" fmla="val 60711"/>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36000" tIns="36000" rIns="36000" bIns="36000" anchor="ctr"/>
          <a:lstStyle/>
          <a:p>
            <a:pPr algn="ctr" fontAlgn="auto">
              <a:spcBef>
                <a:spcPts val="0"/>
              </a:spcBef>
              <a:spcAft>
                <a:spcPts val="0"/>
              </a:spcAft>
              <a:defRPr/>
            </a:pPr>
            <a:r>
              <a:rPr lang="uk-UA" sz="1400" b="1" dirty="0">
                <a:solidFill>
                  <a:srgbClr val="213A71"/>
                </a:solidFill>
                <a:latin typeface="Candara" panose="020E0502030303020204" pitchFamily="34" charset="0"/>
              </a:rPr>
              <a:t>З цією метою можливо:</a:t>
            </a:r>
            <a:endParaRPr lang="ru-RU" sz="1400" b="1" dirty="0">
              <a:solidFill>
                <a:srgbClr val="213A71"/>
              </a:solidFill>
              <a:latin typeface="Candara" panose="020E0502030303020204" pitchFamily="34" charset="0"/>
            </a:endParaRPr>
          </a:p>
          <a:p>
            <a:pPr algn="ctr" fontAlgn="auto">
              <a:spcBef>
                <a:spcPts val="0"/>
              </a:spcBef>
              <a:spcAft>
                <a:spcPts val="0"/>
              </a:spcAft>
              <a:defRPr/>
            </a:pPr>
            <a:r>
              <a:rPr lang="uk-UA" sz="1400" b="1" i="1" dirty="0">
                <a:solidFill>
                  <a:srgbClr val="213A71"/>
                </a:solidFill>
                <a:latin typeface="Candara" panose="020E0502030303020204" pitchFamily="34" charset="0"/>
              </a:rPr>
              <a:t>– залучати </a:t>
            </a:r>
            <a:r>
              <a:rPr lang="uk-UA" sz="1400" b="1" i="1" dirty="0">
                <a:solidFill>
                  <a:srgbClr val="213A71"/>
                </a:solidFill>
                <a:latin typeface="Candara" panose="020E0502030303020204" pitchFamily="34" charset="0"/>
              </a:rPr>
              <a:t>найбільш активних представників </a:t>
            </a:r>
            <a:r>
              <a:rPr lang="uk-UA" sz="1400" b="1" i="1" dirty="0">
                <a:solidFill>
                  <a:srgbClr val="213A71"/>
                </a:solidFill>
                <a:latin typeface="Candara" panose="020E0502030303020204" pitchFamily="34" charset="0"/>
              </a:rPr>
              <a:t>громади</a:t>
            </a:r>
          </a:p>
          <a:p>
            <a:pPr algn="ctr" fontAlgn="auto">
              <a:spcBef>
                <a:spcPts val="0"/>
              </a:spcBef>
              <a:spcAft>
                <a:spcPts val="0"/>
              </a:spcAft>
              <a:defRPr/>
            </a:pPr>
            <a:r>
              <a:rPr lang="uk-UA" sz="1400" b="1" i="1" dirty="0">
                <a:solidFill>
                  <a:srgbClr val="213A71"/>
                </a:solidFill>
                <a:latin typeface="Candara" panose="020E0502030303020204" pitchFamily="34" charset="0"/>
              </a:rPr>
              <a:t>до </a:t>
            </a:r>
            <a:r>
              <a:rPr lang="uk-UA" sz="1400" b="1" i="1" dirty="0">
                <a:solidFill>
                  <a:srgbClr val="213A71"/>
                </a:solidFill>
                <a:latin typeface="Candara" panose="020E0502030303020204" pitchFamily="34" charset="0"/>
              </a:rPr>
              <a:t>вирішення різноманітних проблемних </a:t>
            </a:r>
            <a:r>
              <a:rPr lang="uk-UA" sz="1400" b="1" i="1" dirty="0">
                <a:solidFill>
                  <a:srgbClr val="213A71"/>
                </a:solidFill>
                <a:latin typeface="Candara" panose="020E0502030303020204" pitchFamily="34" charset="0"/>
              </a:rPr>
              <a:t>питань</a:t>
            </a:r>
          </a:p>
          <a:p>
            <a:pPr algn="ctr" fontAlgn="auto">
              <a:spcBef>
                <a:spcPts val="0"/>
              </a:spcBef>
              <a:spcAft>
                <a:spcPts val="0"/>
              </a:spcAft>
              <a:defRPr/>
            </a:pPr>
            <a:r>
              <a:rPr lang="uk-UA" sz="1400" b="1" i="1" dirty="0">
                <a:solidFill>
                  <a:srgbClr val="213A71"/>
                </a:solidFill>
                <a:latin typeface="Candara" panose="020E0502030303020204" pitchFamily="34" charset="0"/>
              </a:rPr>
              <a:t>(наприклад</a:t>
            </a:r>
            <a:r>
              <a:rPr lang="uk-UA" sz="1400" b="1" i="1" dirty="0">
                <a:solidFill>
                  <a:srgbClr val="213A71"/>
                </a:solidFill>
                <a:latin typeface="Candara" panose="020E0502030303020204" pitchFamily="34" charset="0"/>
              </a:rPr>
              <a:t>, моніторингу потреб населення</a:t>
            </a:r>
            <a:r>
              <a:rPr lang="uk-UA" sz="1400" b="1" i="1" dirty="0">
                <a:solidFill>
                  <a:srgbClr val="213A71"/>
                </a:solidFill>
                <a:latin typeface="Candara" panose="020E0502030303020204" pitchFamily="34" charset="0"/>
              </a:rPr>
              <a:t>,</a:t>
            </a:r>
          </a:p>
          <a:p>
            <a:pPr algn="ctr" fontAlgn="auto">
              <a:spcBef>
                <a:spcPts val="0"/>
              </a:spcBef>
              <a:spcAft>
                <a:spcPts val="0"/>
              </a:spcAft>
              <a:defRPr/>
            </a:pPr>
            <a:r>
              <a:rPr lang="uk-UA" sz="1400" b="1" i="1" dirty="0">
                <a:solidFill>
                  <a:srgbClr val="213A71"/>
                </a:solidFill>
                <a:latin typeface="Candara" panose="020E0502030303020204" pitchFamily="34" charset="0"/>
              </a:rPr>
              <a:t>інформаційно-роз’яснювальної </a:t>
            </a:r>
            <a:r>
              <a:rPr lang="uk-UA" sz="1400" b="1" i="1" dirty="0">
                <a:solidFill>
                  <a:srgbClr val="213A71"/>
                </a:solidFill>
                <a:latin typeface="Candara" panose="020E0502030303020204" pitchFamily="34" charset="0"/>
              </a:rPr>
              <a:t>діяльності, масових заходів, надання </a:t>
            </a:r>
            <a:r>
              <a:rPr lang="uk-UA" sz="1400" b="1" i="1" dirty="0">
                <a:solidFill>
                  <a:srgbClr val="213A71"/>
                </a:solidFill>
                <a:latin typeface="Candara" panose="020E0502030303020204" pitchFamily="34" charset="0"/>
              </a:rPr>
              <a:t>нужденним </a:t>
            </a:r>
            <a:r>
              <a:rPr lang="uk-UA" sz="1400" b="1" i="1" dirty="0">
                <a:solidFill>
                  <a:srgbClr val="213A71"/>
                </a:solidFill>
                <a:latin typeface="Candara" panose="020E0502030303020204" pitchFamily="34" charset="0"/>
              </a:rPr>
              <a:t>елементарних видів допомоги тощо);</a:t>
            </a:r>
            <a:endParaRPr lang="ru-RU" sz="1400" b="1" i="1" dirty="0">
              <a:solidFill>
                <a:srgbClr val="213A71"/>
              </a:solidFill>
              <a:latin typeface="Candara" panose="020E0502030303020204" pitchFamily="34" charset="0"/>
            </a:endParaRPr>
          </a:p>
          <a:p>
            <a:pPr algn="ctr" fontAlgn="auto">
              <a:spcBef>
                <a:spcPts val="0"/>
              </a:spcBef>
              <a:spcAft>
                <a:spcPts val="0"/>
              </a:spcAft>
              <a:defRPr/>
            </a:pPr>
            <a:r>
              <a:rPr lang="uk-UA" sz="1400" b="1" i="1" dirty="0">
                <a:solidFill>
                  <a:srgbClr val="213A71"/>
                </a:solidFill>
                <a:latin typeface="Candara" panose="020E0502030303020204" pitchFamily="34" charset="0"/>
              </a:rPr>
              <a:t>– систематично </a:t>
            </a:r>
            <a:r>
              <a:rPr lang="uk-UA" sz="1400" b="1" i="1" dirty="0">
                <a:solidFill>
                  <a:srgbClr val="213A71"/>
                </a:solidFill>
                <a:latin typeface="Candara" panose="020E0502030303020204" pitchFamily="34" charset="0"/>
              </a:rPr>
              <a:t>інформувати громаду про розв’язання проблемних питань, що порушуються населенням;</a:t>
            </a:r>
            <a:endParaRPr lang="ru-RU" sz="1400" b="1" i="1" dirty="0">
              <a:solidFill>
                <a:srgbClr val="213A71"/>
              </a:solidFill>
              <a:latin typeface="Candara" panose="020E0502030303020204" pitchFamily="34" charset="0"/>
            </a:endParaRPr>
          </a:p>
          <a:p>
            <a:pPr algn="ctr" fontAlgn="auto">
              <a:spcBef>
                <a:spcPts val="0"/>
              </a:spcBef>
              <a:spcAft>
                <a:spcPts val="0"/>
              </a:spcAft>
              <a:defRPr/>
            </a:pPr>
            <a:r>
              <a:rPr lang="uk-UA" sz="1400" b="1" i="1" dirty="0">
                <a:solidFill>
                  <a:srgbClr val="213A71"/>
                </a:solidFill>
                <a:latin typeface="Candara" panose="020E0502030303020204" pitchFamily="34" charset="0"/>
              </a:rPr>
              <a:t>– застосовувати </a:t>
            </a:r>
            <a:r>
              <a:rPr lang="uk-UA" sz="1400" b="1" i="1" dirty="0">
                <a:solidFill>
                  <a:srgbClr val="213A71"/>
                </a:solidFill>
                <a:latin typeface="Candara" panose="020E0502030303020204" pitchFamily="34" charset="0"/>
              </a:rPr>
              <a:t>різноманітні засоби заохочення найбільш активних представників громади, які беруть </a:t>
            </a:r>
            <a:r>
              <a:rPr lang="uk-UA" sz="1400" b="1" i="1" dirty="0">
                <a:solidFill>
                  <a:srgbClr val="213A71"/>
                </a:solidFill>
                <a:latin typeface="Candara" panose="020E0502030303020204" pitchFamily="34" charset="0"/>
              </a:rPr>
              <a:t>участь</a:t>
            </a:r>
          </a:p>
          <a:p>
            <a:pPr algn="ctr" fontAlgn="auto">
              <a:spcBef>
                <a:spcPts val="0"/>
              </a:spcBef>
              <a:spcAft>
                <a:spcPts val="0"/>
              </a:spcAft>
              <a:defRPr/>
            </a:pPr>
            <a:r>
              <a:rPr lang="uk-UA" sz="1400" b="1" i="1" dirty="0">
                <a:solidFill>
                  <a:srgbClr val="213A71"/>
                </a:solidFill>
                <a:latin typeface="Candara" panose="020E0502030303020204" pitchFamily="34" charset="0"/>
              </a:rPr>
              <a:t>у </a:t>
            </a:r>
            <a:r>
              <a:rPr lang="uk-UA" sz="1400" b="1" i="1" dirty="0">
                <a:solidFill>
                  <a:srgbClr val="213A71"/>
                </a:solidFill>
                <a:latin typeface="Candara" panose="020E0502030303020204" pitchFamily="34" charset="0"/>
              </a:rPr>
              <a:t>вирішенні питань соціального захисту </a:t>
            </a:r>
            <a:r>
              <a:rPr lang="uk-UA" sz="1400" b="1" i="1" dirty="0">
                <a:solidFill>
                  <a:srgbClr val="213A71"/>
                </a:solidFill>
                <a:latin typeface="Candara" panose="020E0502030303020204" pitchFamily="34" charset="0"/>
              </a:rPr>
              <a:t>населення</a:t>
            </a:r>
            <a:r>
              <a:rPr lang="ru-RU" sz="1400" b="1" i="1" dirty="0">
                <a:solidFill>
                  <a:srgbClr val="213A71"/>
                </a:solidFill>
                <a:latin typeface="Candara" panose="020E0502030303020204" pitchFamily="34" charset="0"/>
              </a:rPr>
              <a:t>.</a:t>
            </a:r>
            <a:r>
              <a:rPr lang="uk-UA" sz="1400" b="1" i="1" dirty="0">
                <a:solidFill>
                  <a:srgbClr val="213A71"/>
                </a:solidFill>
                <a:latin typeface="Candara" panose="020E0502030303020204" pitchFamily="34" charset="0"/>
              </a:rPr>
              <a:t> </a:t>
            </a:r>
            <a:endParaRPr lang="ru-RU" sz="1300" b="1" i="1" dirty="0">
              <a:solidFill>
                <a:srgbClr val="213A71"/>
              </a:solidFill>
              <a:latin typeface="Candara" panose="020E0502030303020204" pitchFamily="34" charset="0"/>
            </a:endParaRPr>
          </a:p>
        </p:txBody>
      </p:sp>
      <p:pic>
        <p:nvPicPr>
          <p:cNvPr id="25612" name="Picture 4" descr="C:\Users\Alex\Desktop\схема для министерства июнь 2018\значки\3D\2008102619104948477801.png"/>
          <p:cNvPicPr>
            <a:picLocks noChangeAspect="1" noChangeArrowheads="1"/>
          </p:cNvPicPr>
          <p:nvPr/>
        </p:nvPicPr>
        <p:blipFill>
          <a:blip r:embed="rId5"/>
          <a:srcRect/>
          <a:stretch>
            <a:fillRect/>
          </a:stretch>
        </p:blipFill>
        <p:spPr bwMode="auto">
          <a:xfrm>
            <a:off x="611188" y="501650"/>
            <a:ext cx="1476375" cy="1201738"/>
          </a:xfrm>
          <a:prstGeom prst="rect">
            <a:avLst/>
          </a:prstGeom>
          <a:noFill/>
          <a:ln w="9525">
            <a:noFill/>
            <a:miter lim="800000"/>
            <a:headEnd/>
            <a:tailEnd/>
          </a:ln>
        </p:spPr>
      </p:pic>
      <p:pic>
        <p:nvPicPr>
          <p:cNvPr id="25613" name="Picture 2" descr="C:\Users\Alex\Desktop\2.png"/>
          <p:cNvPicPr>
            <a:picLocks noChangeAspect="1" noChangeArrowheads="1"/>
          </p:cNvPicPr>
          <p:nvPr/>
        </p:nvPicPr>
        <p:blipFill>
          <a:blip r:embed="rId6"/>
          <a:srcRect/>
          <a:stretch>
            <a:fillRect/>
          </a:stretch>
        </p:blipFill>
        <p:spPr bwMode="auto">
          <a:xfrm>
            <a:off x="468313" y="6021388"/>
            <a:ext cx="7920037" cy="487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 name="Скругленный прямоугольник 23"/>
          <p:cNvSpPr/>
          <p:nvPr/>
        </p:nvSpPr>
        <p:spPr>
          <a:xfrm>
            <a:off x="3132138" y="4597400"/>
            <a:ext cx="5178425" cy="1174750"/>
          </a:xfrm>
          <a:prstGeom prst="round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p:txBody>
      </p:sp>
      <p:sp>
        <p:nvSpPr>
          <p:cNvPr id="25" name="Скругленный прямоугольник 24"/>
          <p:cNvSpPr/>
          <p:nvPr/>
        </p:nvSpPr>
        <p:spPr>
          <a:xfrm>
            <a:off x="3348038" y="4764088"/>
            <a:ext cx="4752975" cy="792162"/>
          </a:xfrm>
          <a:prstGeom prst="roundRect">
            <a:avLst/>
          </a:prstGeom>
          <a:solidFill>
            <a:srgbClr val="D3F2FD"/>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nchorCtr="1"/>
          <a:lstStyle/>
          <a:p>
            <a:pPr algn="ctr" fontAlgn="auto">
              <a:spcBef>
                <a:spcPts val="0"/>
              </a:spcBef>
              <a:spcAft>
                <a:spcPts val="0"/>
              </a:spcAft>
              <a:defRPr/>
            </a:pPr>
            <a:r>
              <a:rPr lang="uk-UA" sz="1400" b="1" dirty="0">
                <a:solidFill>
                  <a:srgbClr val="213A71"/>
                </a:solidFill>
                <a:latin typeface="Candara" panose="020E0502030303020204" pitchFamily="34" charset="0"/>
              </a:rPr>
              <a:t>Прийом </a:t>
            </a:r>
            <a:r>
              <a:rPr lang="uk-UA" sz="1400" b="1" dirty="0">
                <a:solidFill>
                  <a:srgbClr val="213A71"/>
                </a:solidFill>
                <a:latin typeface="Candara" panose="020E0502030303020204" pitchFamily="34" charset="0"/>
              </a:rPr>
              <a:t>осіб </a:t>
            </a:r>
            <a:r>
              <a:rPr lang="uk-UA" sz="1400" b="1" dirty="0">
                <a:solidFill>
                  <a:srgbClr val="213A71"/>
                </a:solidFill>
                <a:latin typeface="Candara" panose="020E0502030303020204" pitchFamily="34" charset="0"/>
              </a:rPr>
              <a:t>з </a:t>
            </a:r>
            <a:r>
              <a:rPr lang="uk-UA" sz="1400" b="1" dirty="0">
                <a:solidFill>
                  <a:srgbClr val="213A71"/>
                </a:solidFill>
                <a:latin typeface="Candara" panose="020E0502030303020204" pitchFamily="34" charset="0"/>
              </a:rPr>
              <a:t>інвалідністю та/чи </a:t>
            </a:r>
            <a:r>
              <a:rPr lang="uk-UA" sz="1400" b="1" dirty="0">
                <a:solidFill>
                  <a:srgbClr val="213A71"/>
                </a:solidFill>
                <a:latin typeface="Candara" panose="020E0502030303020204" pitchFamily="34" charset="0"/>
              </a:rPr>
              <a:t>їх законних </a:t>
            </a:r>
            <a:r>
              <a:rPr lang="uk-UA" sz="1400" b="1" dirty="0">
                <a:solidFill>
                  <a:srgbClr val="213A71"/>
                </a:solidFill>
                <a:latin typeface="Candara" panose="020E0502030303020204" pitchFamily="34" charset="0"/>
              </a:rPr>
              <a:t>представників із </a:t>
            </a:r>
            <a:r>
              <a:rPr lang="uk-UA" sz="1400" b="1" dirty="0">
                <a:solidFill>
                  <a:srgbClr val="213A71"/>
                </a:solidFill>
                <a:latin typeface="Candara" panose="020E0502030303020204" pitchFamily="34" charset="0"/>
              </a:rPr>
              <a:t>питань, пов’язаних </a:t>
            </a:r>
            <a:r>
              <a:rPr lang="uk-UA" sz="1400" b="1" dirty="0">
                <a:solidFill>
                  <a:srgbClr val="213A71"/>
                </a:solidFill>
                <a:latin typeface="Candara" panose="020E0502030303020204" pitchFamily="34" charset="0"/>
              </a:rPr>
              <a:t>з отриманням необхідних послуг.</a:t>
            </a:r>
            <a:endParaRPr lang="ru-RU" sz="1600" b="1" dirty="0">
              <a:solidFill>
                <a:srgbClr val="213A71"/>
              </a:solidFill>
              <a:latin typeface="Candara" panose="020E0502030303020204" pitchFamily="34" charset="0"/>
            </a:endParaRPr>
          </a:p>
        </p:txBody>
      </p:sp>
      <p:sp>
        <p:nvSpPr>
          <p:cNvPr id="26" name="Прямоугольник 25"/>
          <p:cNvSpPr/>
          <p:nvPr/>
        </p:nvSpPr>
        <p:spPr>
          <a:xfrm>
            <a:off x="6032500" y="333375"/>
            <a:ext cx="2643188" cy="336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b="1" dirty="0">
                <a:solidFill>
                  <a:srgbClr val="55430F"/>
                </a:solidFill>
                <a:latin typeface="Candara" panose="020E0502030303020204" pitchFamily="34" charset="0"/>
              </a:rPr>
              <a:t>КРОК ТРЕТІЙ </a:t>
            </a:r>
            <a:r>
              <a:rPr lang="uk-UA" sz="1400" b="1" dirty="0">
                <a:solidFill>
                  <a:srgbClr val="55430F"/>
                </a:solidFill>
                <a:latin typeface="Candara" panose="020E0502030303020204" pitchFamily="34" charset="0"/>
              </a:rPr>
              <a:t>(1)</a:t>
            </a:r>
            <a:endParaRPr lang="ru-RU" sz="2000" dirty="0">
              <a:solidFill>
                <a:srgbClr val="55430F"/>
              </a:solidFill>
              <a:latin typeface="Candara" panose="020E0502030303020204" pitchFamily="34" charset="0"/>
            </a:endParaRPr>
          </a:p>
        </p:txBody>
      </p:sp>
      <p:pic>
        <p:nvPicPr>
          <p:cNvPr id="27656" name="Picture 8" descr="C:\Users\Alex\Desktop\схема для министерства июнь 2018\значки\здание.png"/>
          <p:cNvPicPr>
            <a:picLocks noChangeAspect="1" noChangeArrowheads="1"/>
          </p:cNvPicPr>
          <p:nvPr/>
        </p:nvPicPr>
        <p:blipFill>
          <a:blip r:embed="rId3"/>
          <a:srcRect/>
          <a:stretch>
            <a:fillRect/>
          </a:stretch>
        </p:blipFill>
        <p:spPr bwMode="auto">
          <a:xfrm>
            <a:off x="279400" y="4221163"/>
            <a:ext cx="1879600" cy="1525587"/>
          </a:xfrm>
          <a:prstGeom prst="rect">
            <a:avLst/>
          </a:prstGeom>
          <a:noFill/>
          <a:ln w="9525">
            <a:noFill/>
            <a:miter lim="800000"/>
            <a:headEnd/>
            <a:tailEnd/>
          </a:ln>
        </p:spPr>
      </p:pic>
      <p:pic>
        <p:nvPicPr>
          <p:cNvPr id="27657" name="Picture 2" descr="D:\Мои документы\3d-white-man-working-at-a-laptop-on-stock-illustrations__k11916890.png"/>
          <p:cNvPicPr>
            <a:picLocks noChangeAspect="1" noChangeArrowheads="1"/>
          </p:cNvPicPr>
          <p:nvPr/>
        </p:nvPicPr>
        <p:blipFill>
          <a:blip r:embed="rId4"/>
          <a:srcRect/>
          <a:stretch>
            <a:fillRect/>
          </a:stretch>
        </p:blipFill>
        <p:spPr bwMode="auto">
          <a:xfrm>
            <a:off x="2051050" y="5000625"/>
            <a:ext cx="739775" cy="739775"/>
          </a:xfrm>
          <a:prstGeom prst="rect">
            <a:avLst/>
          </a:prstGeom>
          <a:noFill/>
          <a:ln w="9525">
            <a:noFill/>
            <a:miter lim="800000"/>
            <a:headEnd/>
            <a:tailEnd/>
          </a:ln>
        </p:spPr>
      </p:pic>
      <p:sp>
        <p:nvSpPr>
          <p:cNvPr id="14" name="Овальная выноска 13"/>
          <p:cNvSpPr/>
          <p:nvPr/>
        </p:nvSpPr>
        <p:spPr>
          <a:xfrm>
            <a:off x="358775" y="1412875"/>
            <a:ext cx="7437438" cy="2952750"/>
          </a:xfrm>
          <a:prstGeom prst="wedgeEllipseCallout">
            <a:avLst>
              <a:gd name="adj1" fmla="val 39738"/>
              <a:gd name="adj2" fmla="val 62464"/>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36000" tIns="36000" rIns="36000" bIns="36000" anchor="ctr"/>
          <a:lstStyle/>
          <a:p>
            <a:pPr algn="ctr" fontAlgn="auto">
              <a:spcBef>
                <a:spcPts val="0"/>
              </a:spcBef>
              <a:spcAft>
                <a:spcPts val="0"/>
              </a:spcAft>
              <a:defRPr/>
            </a:pPr>
            <a:r>
              <a:rPr lang="uk-UA" sz="1450" b="1" dirty="0">
                <a:solidFill>
                  <a:srgbClr val="213A71"/>
                </a:solidFill>
                <a:latin typeface="Candara" panose="020E0502030303020204" pitchFamily="34" charset="0"/>
              </a:rPr>
              <a:t>У </a:t>
            </a:r>
            <a:r>
              <a:rPr lang="uk-UA" sz="1450" b="1" dirty="0">
                <a:solidFill>
                  <a:srgbClr val="213A71"/>
                </a:solidFill>
                <a:latin typeface="Candara" panose="020E0502030303020204" pitchFamily="34" charset="0"/>
              </a:rPr>
              <a:t>рамках діяльності виконавчого комітету </a:t>
            </a:r>
            <a:r>
              <a:rPr lang="uk-UA" sz="1450" b="1" dirty="0">
                <a:solidFill>
                  <a:srgbClr val="213A71"/>
                </a:solidFill>
                <a:latin typeface="Candara" panose="020E0502030303020204" pitchFamily="34" charset="0"/>
              </a:rPr>
              <a:t>ради</a:t>
            </a:r>
          </a:p>
          <a:p>
            <a:pPr algn="ctr" fontAlgn="auto">
              <a:spcBef>
                <a:spcPts val="0"/>
              </a:spcBef>
              <a:spcAft>
                <a:spcPts val="0"/>
              </a:spcAft>
              <a:defRPr/>
            </a:pPr>
            <a:r>
              <a:rPr lang="uk-UA" sz="1450" b="1" dirty="0">
                <a:solidFill>
                  <a:srgbClr val="213A71"/>
                </a:solidFill>
                <a:latin typeface="Candara" panose="020E0502030303020204" pitchFamily="34" charset="0"/>
              </a:rPr>
              <a:t>за </a:t>
            </a:r>
            <a:r>
              <a:rPr lang="uk-UA" sz="1450" b="1" dirty="0">
                <a:solidFill>
                  <a:srgbClr val="213A71"/>
                </a:solidFill>
                <a:latin typeface="Candara" panose="020E0502030303020204" pitchFamily="34" charset="0"/>
              </a:rPr>
              <a:t>принципом «єдиного вікна» прийом </a:t>
            </a:r>
            <a:r>
              <a:rPr lang="uk-UA" sz="1450" b="1" dirty="0">
                <a:solidFill>
                  <a:srgbClr val="213A71"/>
                </a:solidFill>
                <a:latin typeface="Candara" panose="020E0502030303020204" pitchFamily="34" charset="0"/>
              </a:rPr>
              <a:t>фахівцями</a:t>
            </a:r>
          </a:p>
          <a:p>
            <a:pPr algn="ctr" fontAlgn="auto">
              <a:spcBef>
                <a:spcPts val="0"/>
              </a:spcBef>
              <a:spcAft>
                <a:spcPts val="0"/>
              </a:spcAft>
              <a:defRPr/>
            </a:pPr>
            <a:r>
              <a:rPr lang="uk-UA" sz="1450" b="1" dirty="0">
                <a:solidFill>
                  <a:srgbClr val="213A71"/>
                </a:solidFill>
                <a:latin typeface="Candara" panose="020E0502030303020204" pitchFamily="34" charset="0"/>
              </a:rPr>
              <a:t>населення </a:t>
            </a:r>
            <a:r>
              <a:rPr lang="uk-UA" sz="1450" b="1" dirty="0">
                <a:solidFill>
                  <a:srgbClr val="213A71"/>
                </a:solidFill>
                <a:latin typeface="Candara" panose="020E0502030303020204" pitchFamily="34" charset="0"/>
              </a:rPr>
              <a:t>з метою:</a:t>
            </a:r>
            <a:endParaRPr lang="ru-RU" sz="1450" b="1" dirty="0">
              <a:solidFill>
                <a:srgbClr val="213A71"/>
              </a:solidFill>
              <a:latin typeface="Candara" panose="020E0502030303020204" pitchFamily="34" charset="0"/>
            </a:endParaRPr>
          </a:p>
          <a:p>
            <a:pPr algn="ctr" fontAlgn="auto">
              <a:spcBef>
                <a:spcPts val="0"/>
              </a:spcBef>
              <a:spcAft>
                <a:spcPts val="0"/>
              </a:spcAft>
              <a:defRPr/>
            </a:pPr>
            <a:r>
              <a:rPr lang="uk-UA" sz="1450" b="1" i="1" dirty="0">
                <a:solidFill>
                  <a:srgbClr val="213A71"/>
                </a:solidFill>
                <a:latin typeface="Candara" panose="020E0502030303020204" pitchFamily="34" charset="0"/>
              </a:rPr>
              <a:t>– </a:t>
            </a:r>
            <a:r>
              <a:rPr lang="uk-UA" sz="1450" b="1" i="1" dirty="0">
                <a:solidFill>
                  <a:srgbClr val="213A71"/>
                </a:solidFill>
                <a:latin typeface="Candara" panose="020E0502030303020204" pitchFamily="34" charset="0"/>
              </a:rPr>
              <a:t>приймання та опрацювання документів;</a:t>
            </a:r>
            <a:endParaRPr lang="ru-RU" sz="1450" b="1" i="1" dirty="0">
              <a:solidFill>
                <a:srgbClr val="213A71"/>
              </a:solidFill>
              <a:latin typeface="Candara" panose="020E0502030303020204" pitchFamily="34" charset="0"/>
            </a:endParaRPr>
          </a:p>
          <a:p>
            <a:pPr algn="ctr" fontAlgn="auto">
              <a:spcBef>
                <a:spcPts val="0"/>
              </a:spcBef>
              <a:spcAft>
                <a:spcPts val="0"/>
              </a:spcAft>
              <a:defRPr/>
            </a:pPr>
            <a:r>
              <a:rPr lang="uk-UA" sz="1450" b="1" i="1" dirty="0">
                <a:solidFill>
                  <a:srgbClr val="213A71"/>
                </a:solidFill>
                <a:latin typeface="Candara" panose="020E0502030303020204" pitchFamily="34" charset="0"/>
              </a:rPr>
              <a:t>– визначення </a:t>
            </a:r>
            <a:r>
              <a:rPr lang="uk-UA" sz="1450" b="1" i="1" dirty="0">
                <a:solidFill>
                  <a:srgbClr val="213A71"/>
                </a:solidFill>
                <a:latin typeface="Candara" panose="020E0502030303020204" pitchFamily="34" charset="0"/>
              </a:rPr>
              <a:t>прав заявника на отримання відповідних послуг та, </a:t>
            </a:r>
            <a:r>
              <a:rPr lang="uk-UA" sz="1450" b="1" i="1" dirty="0">
                <a:solidFill>
                  <a:srgbClr val="213A71"/>
                </a:solidFill>
                <a:latin typeface="Candara" panose="020E0502030303020204" pitchFamily="34" charset="0"/>
              </a:rPr>
              <a:t>за </a:t>
            </a:r>
            <a:r>
              <a:rPr lang="uk-UA" sz="1450" b="1" i="1" dirty="0">
                <a:solidFill>
                  <a:srgbClr val="213A71"/>
                </a:solidFill>
                <a:latin typeface="Candara" panose="020E0502030303020204" pitchFamily="34" charset="0"/>
              </a:rPr>
              <a:t>необхідності, консультування щодо необхідних </a:t>
            </a:r>
            <a:r>
              <a:rPr lang="uk-UA" sz="1450" b="1" i="1" dirty="0">
                <a:solidFill>
                  <a:srgbClr val="213A71"/>
                </a:solidFill>
                <a:latin typeface="Candara" panose="020E0502030303020204" pitchFamily="34" charset="0"/>
              </a:rPr>
              <a:t>дій</a:t>
            </a:r>
          </a:p>
          <a:p>
            <a:pPr algn="ctr" fontAlgn="auto">
              <a:spcBef>
                <a:spcPts val="0"/>
              </a:spcBef>
              <a:spcAft>
                <a:spcPts val="0"/>
              </a:spcAft>
              <a:defRPr/>
            </a:pPr>
            <a:r>
              <a:rPr lang="uk-UA" sz="1450" b="1" i="1" dirty="0">
                <a:solidFill>
                  <a:srgbClr val="213A71"/>
                </a:solidFill>
                <a:latin typeface="Candara" panose="020E0502030303020204" pitchFamily="34" charset="0"/>
              </a:rPr>
              <a:t>для </a:t>
            </a:r>
            <a:r>
              <a:rPr lang="uk-UA" sz="1450" b="1" i="1" dirty="0">
                <a:solidFill>
                  <a:srgbClr val="213A71"/>
                </a:solidFill>
                <a:latin typeface="Candara" panose="020E0502030303020204" pitchFamily="34" charset="0"/>
              </a:rPr>
              <a:t>юридичного оформлення відповідних правових підстав;</a:t>
            </a:r>
            <a:endParaRPr lang="ru-RU" sz="1450" b="1" i="1" dirty="0">
              <a:solidFill>
                <a:srgbClr val="213A71"/>
              </a:solidFill>
              <a:latin typeface="Candara" panose="020E0502030303020204" pitchFamily="34" charset="0"/>
            </a:endParaRPr>
          </a:p>
          <a:p>
            <a:pPr algn="ctr" fontAlgn="auto">
              <a:spcBef>
                <a:spcPts val="0"/>
              </a:spcBef>
              <a:spcAft>
                <a:spcPts val="0"/>
              </a:spcAft>
              <a:defRPr/>
            </a:pPr>
            <a:r>
              <a:rPr lang="uk-UA" sz="1450" b="1" i="1" dirty="0">
                <a:solidFill>
                  <a:srgbClr val="213A71"/>
                </a:solidFill>
                <a:latin typeface="Candara" panose="020E0502030303020204" pitchFamily="34" charset="0"/>
              </a:rPr>
              <a:t>–</a:t>
            </a:r>
            <a:r>
              <a:rPr lang="uk-UA" sz="1450" b="1" i="1" dirty="0">
                <a:solidFill>
                  <a:srgbClr val="213A71"/>
                </a:solidFill>
                <a:latin typeface="Candara" panose="020E0502030303020204" pitchFamily="34" charset="0"/>
              </a:rPr>
              <a:t> </a:t>
            </a:r>
            <a:r>
              <a:rPr lang="uk-UA" sz="1450" b="1" i="1" dirty="0">
                <a:solidFill>
                  <a:srgbClr val="213A71"/>
                </a:solidFill>
                <a:latin typeface="Candara" panose="020E0502030303020204" pitchFamily="34" charset="0"/>
              </a:rPr>
              <a:t>раціонального визначення суб’єкту або суб’єктів надання послуг та  їх доцільної </a:t>
            </a:r>
            <a:r>
              <a:rPr lang="uk-UA" sz="1450" b="1" i="1" dirty="0">
                <a:solidFill>
                  <a:srgbClr val="213A71"/>
                </a:solidFill>
                <a:latin typeface="Candara" panose="020E0502030303020204" pitchFamily="34" charset="0"/>
              </a:rPr>
              <a:t>послідовності.</a:t>
            </a:r>
            <a:endParaRPr lang="ru-RU" sz="1450" b="1" i="1" dirty="0">
              <a:solidFill>
                <a:srgbClr val="213A71"/>
              </a:solidFill>
              <a:latin typeface="Candara" panose="020E0502030303020204" pitchFamily="34" charset="0"/>
            </a:endParaRPr>
          </a:p>
        </p:txBody>
      </p:sp>
      <p:pic>
        <p:nvPicPr>
          <p:cNvPr id="27659" name="Picture 4" descr="C:\Users\Alex\Desktop\схема для министерства июнь 2018\значки\3D\2008102619104948477801.png"/>
          <p:cNvPicPr>
            <a:picLocks noChangeAspect="1" noChangeArrowheads="1"/>
          </p:cNvPicPr>
          <p:nvPr/>
        </p:nvPicPr>
        <p:blipFill>
          <a:blip r:embed="rId5"/>
          <a:srcRect/>
          <a:stretch>
            <a:fillRect/>
          </a:stretch>
        </p:blipFill>
        <p:spPr bwMode="auto">
          <a:xfrm>
            <a:off x="6746875" y="836613"/>
            <a:ext cx="1414463" cy="1152525"/>
          </a:xfrm>
          <a:prstGeom prst="rect">
            <a:avLst/>
          </a:prstGeom>
          <a:noFill/>
          <a:ln w="9525">
            <a:noFill/>
            <a:miter lim="800000"/>
            <a:headEnd/>
            <a:tailEnd/>
          </a:ln>
        </p:spPr>
      </p:pic>
      <p:pic>
        <p:nvPicPr>
          <p:cNvPr id="27660" name="Picture 2" descr="C:\Users\Alex\Desktop\2.png"/>
          <p:cNvPicPr>
            <a:picLocks noChangeAspect="1" noChangeArrowheads="1"/>
          </p:cNvPicPr>
          <p:nvPr/>
        </p:nvPicPr>
        <p:blipFill>
          <a:blip r:embed="rId6"/>
          <a:srcRect/>
          <a:stretch>
            <a:fillRect/>
          </a:stretch>
        </p:blipFill>
        <p:spPr bwMode="auto">
          <a:xfrm>
            <a:off x="468313" y="6021388"/>
            <a:ext cx="7920037" cy="487362"/>
          </a:xfrm>
          <a:prstGeom prst="rect">
            <a:avLst/>
          </a:prstGeom>
          <a:noFill/>
          <a:ln w="9525">
            <a:noFill/>
            <a:miter lim="800000"/>
            <a:headEnd/>
            <a:tailEnd/>
          </a:ln>
        </p:spPr>
      </p:pic>
      <p:grpSp>
        <p:nvGrpSpPr>
          <p:cNvPr id="27661" name="Группа 35"/>
          <p:cNvGrpSpPr>
            <a:grpSpLocks/>
          </p:cNvGrpSpPr>
          <p:nvPr/>
        </p:nvGrpSpPr>
        <p:grpSpPr bwMode="auto">
          <a:xfrm>
            <a:off x="260350" y="492125"/>
            <a:ext cx="2665413" cy="920750"/>
            <a:chOff x="5652120" y="401266"/>
            <a:chExt cx="2843808" cy="982897"/>
          </a:xfrm>
        </p:grpSpPr>
        <p:pic>
          <p:nvPicPr>
            <p:cNvPr id="27662" name="Рисунок 36"/>
            <p:cNvPicPr>
              <a:picLocks noChangeAspect="1"/>
            </p:cNvPicPr>
            <p:nvPr/>
          </p:nvPicPr>
          <p:blipFill>
            <a:blip r:embed="rId7"/>
            <a:srcRect/>
            <a:stretch>
              <a:fillRect/>
            </a:stretch>
          </p:blipFill>
          <p:spPr bwMode="auto">
            <a:xfrm>
              <a:off x="5652120" y="404664"/>
              <a:ext cx="1590978" cy="979499"/>
            </a:xfrm>
            <a:prstGeom prst="rect">
              <a:avLst/>
            </a:prstGeom>
            <a:noFill/>
            <a:ln w="9525">
              <a:noFill/>
              <a:miter lim="800000"/>
              <a:headEnd/>
              <a:tailEnd/>
            </a:ln>
          </p:spPr>
        </p:pic>
        <p:pic>
          <p:nvPicPr>
            <p:cNvPr id="27663" name="Рисунок 37"/>
            <p:cNvPicPr>
              <a:picLocks noChangeAspect="1"/>
            </p:cNvPicPr>
            <p:nvPr/>
          </p:nvPicPr>
          <p:blipFill>
            <a:blip r:embed="rId7"/>
            <a:srcRect/>
            <a:stretch>
              <a:fillRect/>
            </a:stretch>
          </p:blipFill>
          <p:spPr bwMode="auto">
            <a:xfrm>
              <a:off x="6904950" y="401266"/>
              <a:ext cx="1590978" cy="97949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Скругленный прямоугольник 13"/>
          <p:cNvSpPr/>
          <p:nvPr/>
        </p:nvSpPr>
        <p:spPr>
          <a:xfrm>
            <a:off x="341313" y="620713"/>
            <a:ext cx="4537075" cy="1431925"/>
          </a:xfrm>
          <a:prstGeom prst="round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p:txBody>
      </p:sp>
      <p:sp>
        <p:nvSpPr>
          <p:cNvPr id="15" name="Скругленный прямоугольник 14"/>
          <p:cNvSpPr/>
          <p:nvPr/>
        </p:nvSpPr>
        <p:spPr>
          <a:xfrm>
            <a:off x="557213" y="836613"/>
            <a:ext cx="4105275" cy="1008062"/>
          </a:xfrm>
          <a:prstGeom prst="roundRect">
            <a:avLst/>
          </a:prstGeom>
          <a:solidFill>
            <a:srgbClr val="D3F2FD"/>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nchorCtr="1"/>
          <a:lstStyle/>
          <a:p>
            <a:pPr algn="ctr" fontAlgn="auto">
              <a:spcBef>
                <a:spcPts val="0"/>
              </a:spcBef>
              <a:spcAft>
                <a:spcPts val="0"/>
              </a:spcAft>
              <a:defRPr/>
            </a:pPr>
            <a:r>
              <a:rPr lang="uk-UA" sz="1400" b="1" dirty="0">
                <a:solidFill>
                  <a:srgbClr val="213A71"/>
                </a:solidFill>
                <a:latin typeface="Candara" panose="020E0502030303020204" pitchFamily="34" charset="0"/>
              </a:rPr>
              <a:t>Направлення та/чи </a:t>
            </a:r>
            <a:r>
              <a:rPr lang="uk-UA" sz="1400" b="1" dirty="0">
                <a:solidFill>
                  <a:srgbClr val="213A71"/>
                </a:solidFill>
                <a:latin typeface="Candara" panose="020E0502030303020204" pitchFamily="34" charset="0"/>
              </a:rPr>
              <a:t>сприяння особам </a:t>
            </a:r>
            <a:r>
              <a:rPr lang="uk-UA" sz="1400" b="1" dirty="0">
                <a:solidFill>
                  <a:srgbClr val="213A71"/>
                </a:solidFill>
                <a:latin typeface="Candara" panose="020E0502030303020204" pitchFamily="34" charset="0"/>
              </a:rPr>
              <a:t>(дітям</a:t>
            </a:r>
            <a:r>
              <a:rPr lang="uk-UA" sz="1400" b="1" dirty="0">
                <a:solidFill>
                  <a:srgbClr val="213A71"/>
                </a:solidFill>
                <a:latin typeface="Candara" panose="020E0502030303020204" pitchFamily="34" charset="0"/>
              </a:rPr>
              <a:t>)</a:t>
            </a:r>
          </a:p>
          <a:p>
            <a:pPr algn="ctr" fontAlgn="auto">
              <a:spcBef>
                <a:spcPts val="0"/>
              </a:spcBef>
              <a:spcAft>
                <a:spcPts val="0"/>
              </a:spcAft>
              <a:defRPr/>
            </a:pPr>
            <a:r>
              <a:rPr lang="uk-UA" sz="1400" b="1" dirty="0">
                <a:solidFill>
                  <a:srgbClr val="213A71"/>
                </a:solidFill>
                <a:latin typeface="Candara" panose="020E0502030303020204" pitchFamily="34" charset="0"/>
              </a:rPr>
              <a:t>з </a:t>
            </a:r>
            <a:r>
              <a:rPr lang="uk-UA" sz="1400" b="1" dirty="0">
                <a:solidFill>
                  <a:srgbClr val="213A71"/>
                </a:solidFill>
                <a:latin typeface="Candara" panose="020E0502030303020204" pitchFamily="34" charset="0"/>
              </a:rPr>
              <a:t>інвалідністю </a:t>
            </a:r>
            <a:r>
              <a:rPr lang="uk-UA" sz="1400" b="1" dirty="0">
                <a:solidFill>
                  <a:srgbClr val="213A71"/>
                </a:solidFill>
                <a:latin typeface="Candara" panose="020E0502030303020204" pitchFamily="34" charset="0"/>
              </a:rPr>
              <a:t>та/або дітям </a:t>
            </a:r>
            <a:r>
              <a:rPr lang="uk-UA" sz="1400" b="1" dirty="0">
                <a:solidFill>
                  <a:srgbClr val="213A71"/>
                </a:solidFill>
                <a:latin typeface="Candara" panose="020E0502030303020204" pitchFamily="34" charset="0"/>
              </a:rPr>
              <a:t>віком до трьох років,  які </a:t>
            </a:r>
            <a:r>
              <a:rPr lang="uk-UA" sz="1400" b="1" dirty="0">
                <a:solidFill>
                  <a:srgbClr val="213A71"/>
                </a:solidFill>
                <a:latin typeface="Candara" panose="020E0502030303020204" pitchFamily="34" charset="0"/>
              </a:rPr>
              <a:t>належать до </a:t>
            </a:r>
            <a:r>
              <a:rPr lang="uk-UA" sz="1400" b="1" dirty="0">
                <a:solidFill>
                  <a:srgbClr val="213A71"/>
                </a:solidFill>
                <a:latin typeface="Candara" panose="020E0502030303020204" pitchFamily="34" charset="0"/>
              </a:rPr>
              <a:t>групи ризику щодо отримання </a:t>
            </a:r>
            <a:r>
              <a:rPr lang="uk-UA" sz="1400" b="1" dirty="0">
                <a:solidFill>
                  <a:srgbClr val="213A71"/>
                </a:solidFill>
                <a:latin typeface="Candara" panose="020E0502030303020204" pitchFamily="34" charset="0"/>
              </a:rPr>
              <a:t>інвалідності, для отримання послуг.</a:t>
            </a:r>
            <a:endParaRPr lang="ru-RU" sz="1600" b="1" dirty="0">
              <a:solidFill>
                <a:srgbClr val="213A71"/>
              </a:solidFill>
              <a:latin typeface="Candara" panose="020E0502030303020204" pitchFamily="34" charset="0"/>
            </a:endParaRPr>
          </a:p>
        </p:txBody>
      </p:sp>
      <p:sp>
        <p:nvSpPr>
          <p:cNvPr id="20" name="Прямоугольник 19"/>
          <p:cNvSpPr/>
          <p:nvPr/>
        </p:nvSpPr>
        <p:spPr>
          <a:xfrm>
            <a:off x="6032500" y="333375"/>
            <a:ext cx="2643188" cy="336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b="1" dirty="0">
                <a:solidFill>
                  <a:srgbClr val="55430F"/>
                </a:solidFill>
                <a:latin typeface="Candara" panose="020E0502030303020204" pitchFamily="34" charset="0"/>
              </a:rPr>
              <a:t>КРОК ТРЕТІЙ </a:t>
            </a:r>
            <a:r>
              <a:rPr lang="uk-UA" sz="1400" b="1" dirty="0">
                <a:solidFill>
                  <a:srgbClr val="55430F"/>
                </a:solidFill>
                <a:latin typeface="Candara" panose="020E0502030303020204" pitchFamily="34" charset="0"/>
              </a:rPr>
              <a:t>(2)</a:t>
            </a:r>
            <a:endParaRPr lang="ru-RU" sz="2000" dirty="0">
              <a:solidFill>
                <a:srgbClr val="55430F"/>
              </a:solidFill>
              <a:latin typeface="Candara" panose="020E0502030303020204" pitchFamily="34" charset="0"/>
            </a:endParaRPr>
          </a:p>
        </p:txBody>
      </p:sp>
      <p:pic>
        <p:nvPicPr>
          <p:cNvPr id="29704" name="Picture 8" descr="C:\Users\Alex\Desktop\схема для министерства июнь 2018\значки\здание.png"/>
          <p:cNvPicPr>
            <a:picLocks noChangeAspect="1" noChangeArrowheads="1"/>
          </p:cNvPicPr>
          <p:nvPr/>
        </p:nvPicPr>
        <p:blipFill>
          <a:blip r:embed="rId3"/>
          <a:srcRect/>
          <a:stretch>
            <a:fillRect/>
          </a:stretch>
        </p:blipFill>
        <p:spPr bwMode="auto">
          <a:xfrm>
            <a:off x="5588000" y="804863"/>
            <a:ext cx="2079625" cy="1687512"/>
          </a:xfrm>
          <a:prstGeom prst="rect">
            <a:avLst/>
          </a:prstGeom>
          <a:noFill/>
          <a:ln w="9525">
            <a:noFill/>
            <a:miter lim="800000"/>
            <a:headEnd/>
            <a:tailEnd/>
          </a:ln>
        </p:spPr>
      </p:pic>
      <p:pic>
        <p:nvPicPr>
          <p:cNvPr id="29705" name="Picture 2" descr="D:\Мои документы\3d-white-man-working-at-a-laptop-on-stock-illustrations__k11916890.png"/>
          <p:cNvPicPr>
            <a:picLocks noChangeAspect="1" noChangeArrowheads="1"/>
          </p:cNvPicPr>
          <p:nvPr/>
        </p:nvPicPr>
        <p:blipFill>
          <a:blip r:embed="rId4"/>
          <a:srcRect/>
          <a:stretch>
            <a:fillRect/>
          </a:stretch>
        </p:blipFill>
        <p:spPr bwMode="auto">
          <a:xfrm>
            <a:off x="7439025" y="1685925"/>
            <a:ext cx="733425" cy="733425"/>
          </a:xfrm>
          <a:prstGeom prst="rect">
            <a:avLst/>
          </a:prstGeom>
          <a:noFill/>
          <a:ln w="9525">
            <a:noFill/>
            <a:miter lim="800000"/>
            <a:headEnd/>
            <a:tailEnd/>
          </a:ln>
        </p:spPr>
      </p:pic>
      <p:sp>
        <p:nvSpPr>
          <p:cNvPr id="31" name="Прямоугольник 30"/>
          <p:cNvSpPr/>
          <p:nvPr/>
        </p:nvSpPr>
        <p:spPr>
          <a:xfrm>
            <a:off x="6588125" y="5589588"/>
            <a:ext cx="2051050" cy="250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sz="1200" b="1" dirty="0">
              <a:solidFill>
                <a:srgbClr val="213A71"/>
              </a:solidFill>
              <a:latin typeface="AGOptCyrillic" panose="020B7200000000000000" pitchFamily="34" charset="0"/>
            </a:endParaRPr>
          </a:p>
        </p:txBody>
      </p:sp>
      <p:sp>
        <p:nvSpPr>
          <p:cNvPr id="32" name="Овальная выноска 31"/>
          <p:cNvSpPr/>
          <p:nvPr/>
        </p:nvSpPr>
        <p:spPr>
          <a:xfrm>
            <a:off x="736600" y="2276475"/>
            <a:ext cx="7435850" cy="3019425"/>
          </a:xfrm>
          <a:prstGeom prst="wedgeEllipseCallout">
            <a:avLst>
              <a:gd name="adj1" fmla="val -38610"/>
              <a:gd name="adj2" fmla="val -64389"/>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36000" tIns="36000" rIns="36000" bIns="36000" anchor="ctr"/>
          <a:lstStyle/>
          <a:p>
            <a:pPr algn="ctr" fontAlgn="auto">
              <a:spcBef>
                <a:spcPts val="0"/>
              </a:spcBef>
              <a:spcAft>
                <a:spcPts val="0"/>
              </a:spcAft>
              <a:defRPr/>
            </a:pPr>
            <a:r>
              <a:rPr lang="uk-UA" sz="1400" b="1" dirty="0">
                <a:solidFill>
                  <a:srgbClr val="213A71"/>
                </a:solidFill>
                <a:latin typeface="Candara" panose="020E0502030303020204" pitchFamily="34" charset="0"/>
              </a:rPr>
              <a:t>Відповідно до чинної нормативно-правової </a:t>
            </a:r>
            <a:r>
              <a:rPr lang="uk-UA" sz="1400" b="1" dirty="0">
                <a:solidFill>
                  <a:srgbClr val="213A71"/>
                </a:solidFill>
                <a:latin typeface="Candara" panose="020E0502030303020204" pitchFamily="34" charset="0"/>
              </a:rPr>
              <a:t>бази:</a:t>
            </a:r>
            <a:endParaRPr lang="ru-RU" sz="1400" b="1" dirty="0">
              <a:solidFill>
                <a:srgbClr val="213A71"/>
              </a:solidFill>
              <a:latin typeface="Candara" panose="020E0502030303020204" pitchFamily="34" charset="0"/>
            </a:endParaRPr>
          </a:p>
          <a:p>
            <a:pPr algn="ctr" fontAlgn="auto">
              <a:spcBef>
                <a:spcPts val="0"/>
              </a:spcBef>
              <a:spcAft>
                <a:spcPts val="0"/>
              </a:spcAft>
              <a:defRPr/>
            </a:pPr>
            <a:r>
              <a:rPr lang="uk-UA" sz="1400" b="1" i="1" dirty="0">
                <a:solidFill>
                  <a:srgbClr val="213A71"/>
                </a:solidFill>
                <a:latin typeface="Candara" panose="020E0502030303020204" pitchFamily="34" charset="0"/>
              </a:rPr>
              <a:t>– підготовка </a:t>
            </a:r>
            <a:r>
              <a:rPr lang="uk-UA" sz="1400" b="1" i="1" dirty="0">
                <a:solidFill>
                  <a:srgbClr val="213A71"/>
                </a:solidFill>
                <a:latin typeface="Candara" panose="020E0502030303020204" pitchFamily="34" charset="0"/>
              </a:rPr>
              <a:t>і видача заявникам  та відправлення суб’єктам передбачених «пакетів» документів для </a:t>
            </a:r>
            <a:r>
              <a:rPr lang="uk-UA" sz="1400" b="1" i="1" dirty="0">
                <a:solidFill>
                  <a:srgbClr val="213A71"/>
                </a:solidFill>
                <a:latin typeface="Candara" panose="020E0502030303020204" pitchFamily="34" charset="0"/>
              </a:rPr>
              <a:t>забезпечення</a:t>
            </a:r>
          </a:p>
          <a:p>
            <a:pPr algn="ctr" fontAlgn="auto">
              <a:spcBef>
                <a:spcPts val="0"/>
              </a:spcBef>
              <a:spcAft>
                <a:spcPts val="0"/>
              </a:spcAft>
              <a:defRPr/>
            </a:pPr>
            <a:r>
              <a:rPr lang="uk-UA" sz="1400" b="1" i="1" dirty="0">
                <a:solidFill>
                  <a:srgbClr val="213A71"/>
                </a:solidFill>
                <a:latin typeface="Candara" panose="020E0502030303020204" pitchFamily="34" charset="0"/>
              </a:rPr>
              <a:t>отримання послуг, що відповідають нозології отримувача </a:t>
            </a:r>
          </a:p>
          <a:p>
            <a:pPr algn="ctr" fontAlgn="auto">
              <a:spcBef>
                <a:spcPts val="0"/>
              </a:spcBef>
              <a:spcAft>
                <a:spcPts val="0"/>
              </a:spcAft>
              <a:defRPr/>
            </a:pPr>
            <a:r>
              <a:rPr lang="uk-UA" sz="1400" b="1" i="1" dirty="0">
                <a:solidFill>
                  <a:srgbClr val="213A71"/>
                </a:solidFill>
                <a:latin typeface="Candara" panose="020E0502030303020204" pitchFamily="34" charset="0"/>
              </a:rPr>
              <a:t>та передбачені Державною типовою програмою</a:t>
            </a:r>
          </a:p>
          <a:p>
            <a:pPr algn="ctr" fontAlgn="auto">
              <a:spcBef>
                <a:spcPts val="0"/>
              </a:spcBef>
              <a:spcAft>
                <a:spcPts val="0"/>
              </a:spcAft>
              <a:defRPr/>
            </a:pPr>
            <a:r>
              <a:rPr lang="uk-UA" sz="1400" b="1" i="1" dirty="0">
                <a:solidFill>
                  <a:srgbClr val="213A71"/>
                </a:solidFill>
                <a:latin typeface="Candara" panose="020E0502030303020204" pitchFamily="34" charset="0"/>
              </a:rPr>
              <a:t>реабілітації інвалідів;</a:t>
            </a:r>
            <a:endParaRPr lang="ru-RU" sz="1400" b="1" i="1" dirty="0">
              <a:solidFill>
                <a:srgbClr val="213A71"/>
              </a:solidFill>
              <a:latin typeface="Candara" panose="020E0502030303020204" pitchFamily="34" charset="0"/>
            </a:endParaRPr>
          </a:p>
          <a:p>
            <a:pPr algn="ctr" fontAlgn="auto">
              <a:spcBef>
                <a:spcPts val="0"/>
              </a:spcBef>
              <a:spcAft>
                <a:spcPts val="0"/>
              </a:spcAft>
              <a:defRPr/>
            </a:pPr>
            <a:r>
              <a:rPr lang="uk-UA" sz="1400" b="1" i="1" dirty="0">
                <a:solidFill>
                  <a:srgbClr val="213A71"/>
                </a:solidFill>
                <a:latin typeface="Candara" panose="020E0502030303020204" pitchFamily="34" charset="0"/>
              </a:rPr>
              <a:t>– взаємодія </a:t>
            </a:r>
            <a:r>
              <a:rPr lang="uk-UA" sz="1400" b="1" i="1" dirty="0">
                <a:solidFill>
                  <a:srgbClr val="213A71"/>
                </a:solidFill>
                <a:latin typeface="Candara" panose="020E0502030303020204" pitchFamily="34" charset="0"/>
              </a:rPr>
              <a:t>із суб’єктами надання </a:t>
            </a:r>
            <a:r>
              <a:rPr lang="uk-UA" sz="1400" b="1" i="1" dirty="0">
                <a:solidFill>
                  <a:srgbClr val="213A71"/>
                </a:solidFill>
                <a:latin typeface="Candara" panose="020E0502030303020204" pitchFamily="34" charset="0"/>
              </a:rPr>
              <a:t>послуг</a:t>
            </a:r>
          </a:p>
          <a:p>
            <a:pPr algn="ctr" fontAlgn="auto">
              <a:spcBef>
                <a:spcPts val="0"/>
              </a:spcBef>
              <a:spcAft>
                <a:spcPts val="0"/>
              </a:spcAft>
              <a:defRPr/>
            </a:pPr>
            <a:r>
              <a:rPr lang="uk-UA" sz="1400" b="1" i="1" dirty="0">
                <a:solidFill>
                  <a:srgbClr val="213A71"/>
                </a:solidFill>
                <a:latin typeface="Candara" panose="020E0502030303020204" pitchFamily="34" charset="0"/>
              </a:rPr>
              <a:t>(у </a:t>
            </a:r>
            <a:r>
              <a:rPr lang="uk-UA" sz="1400" b="1" i="1" dirty="0">
                <a:solidFill>
                  <a:srgbClr val="213A71"/>
                </a:solidFill>
                <a:latin typeface="Candara" panose="020E0502030303020204" pitchFamily="34" charset="0"/>
              </a:rPr>
              <a:t>разі необхідності) щодо доопрацювання документів, вирішення організаційних питань тощо;</a:t>
            </a:r>
            <a:endParaRPr lang="ru-RU" sz="1400" b="1" i="1" dirty="0">
              <a:solidFill>
                <a:srgbClr val="213A71"/>
              </a:solidFill>
              <a:latin typeface="Candara" panose="020E0502030303020204" pitchFamily="34" charset="0"/>
            </a:endParaRPr>
          </a:p>
          <a:p>
            <a:pPr algn="ctr" fontAlgn="auto">
              <a:spcBef>
                <a:spcPts val="0"/>
              </a:spcBef>
              <a:spcAft>
                <a:spcPts val="0"/>
              </a:spcAft>
              <a:defRPr/>
            </a:pPr>
            <a:r>
              <a:rPr lang="uk-UA" sz="1400" b="1" i="1" dirty="0">
                <a:solidFill>
                  <a:srgbClr val="213A71"/>
                </a:solidFill>
                <a:latin typeface="Candara" panose="020E0502030303020204" pitchFamily="34" charset="0"/>
              </a:rPr>
              <a:t>– представництво </a:t>
            </a:r>
            <a:r>
              <a:rPr lang="uk-UA" sz="1400" b="1" i="1" dirty="0">
                <a:solidFill>
                  <a:srgbClr val="213A71"/>
                </a:solidFill>
                <a:latin typeface="Candara" panose="020E0502030303020204" pitchFamily="34" charset="0"/>
              </a:rPr>
              <a:t>інтересів клієнтів в органах </a:t>
            </a:r>
            <a:r>
              <a:rPr lang="uk-UA" sz="1400" b="1" i="1" dirty="0">
                <a:solidFill>
                  <a:srgbClr val="213A71"/>
                </a:solidFill>
                <a:latin typeface="Candara" panose="020E0502030303020204" pitchFamily="34" charset="0"/>
              </a:rPr>
              <a:t>влади</a:t>
            </a:r>
          </a:p>
          <a:p>
            <a:pPr algn="ctr" fontAlgn="auto">
              <a:spcBef>
                <a:spcPts val="0"/>
              </a:spcBef>
              <a:spcAft>
                <a:spcPts val="0"/>
              </a:spcAft>
              <a:defRPr/>
            </a:pPr>
            <a:r>
              <a:rPr lang="uk-UA" sz="1400" b="1" i="1" dirty="0">
                <a:solidFill>
                  <a:srgbClr val="213A71"/>
                </a:solidFill>
                <a:latin typeface="Candara" panose="020E0502030303020204" pitchFamily="34" charset="0"/>
              </a:rPr>
              <a:t>та </a:t>
            </a:r>
            <a:r>
              <a:rPr lang="uk-UA" sz="1400" b="1" i="1" dirty="0">
                <a:solidFill>
                  <a:srgbClr val="213A71"/>
                </a:solidFill>
                <a:latin typeface="Candara" panose="020E0502030303020204" pitchFamily="34" charset="0"/>
              </a:rPr>
              <a:t>самоврядування, установах </a:t>
            </a:r>
            <a:r>
              <a:rPr lang="uk-UA" sz="1400" b="1" i="1" dirty="0">
                <a:solidFill>
                  <a:srgbClr val="213A71"/>
                </a:solidFill>
                <a:latin typeface="Candara" panose="020E0502030303020204" pitchFamily="34" charset="0"/>
              </a:rPr>
              <a:t>й </a:t>
            </a:r>
            <a:r>
              <a:rPr lang="uk-UA" sz="1400" b="1" i="1" dirty="0">
                <a:solidFill>
                  <a:srgbClr val="213A71"/>
                </a:solidFill>
                <a:latin typeface="Candara" panose="020E0502030303020204" pitchFamily="34" charset="0"/>
              </a:rPr>
              <a:t>організаціях </a:t>
            </a:r>
            <a:r>
              <a:rPr lang="uk-UA" sz="1400" b="1" i="1" dirty="0">
                <a:solidFill>
                  <a:srgbClr val="213A71"/>
                </a:solidFill>
                <a:latin typeface="Candara" panose="020E0502030303020204" pitchFamily="34" charset="0"/>
              </a:rPr>
              <a:t>тощо.</a:t>
            </a:r>
            <a:endParaRPr lang="ru-RU" sz="1300" b="1" i="1" dirty="0">
              <a:solidFill>
                <a:srgbClr val="213A71"/>
              </a:solidFill>
              <a:latin typeface="Candara" panose="020E0502030303020204" pitchFamily="34" charset="0"/>
            </a:endParaRPr>
          </a:p>
        </p:txBody>
      </p:sp>
      <p:pic>
        <p:nvPicPr>
          <p:cNvPr id="29708" name="Picture 4" descr="C:\Users\Alex\Desktop\схема для министерства июнь 2018\значки\3D\2008102619104948477801.png"/>
          <p:cNvPicPr>
            <a:picLocks noChangeAspect="1" noChangeArrowheads="1"/>
          </p:cNvPicPr>
          <p:nvPr/>
        </p:nvPicPr>
        <p:blipFill>
          <a:blip r:embed="rId5"/>
          <a:srcRect/>
          <a:stretch>
            <a:fillRect/>
          </a:stretch>
        </p:blipFill>
        <p:spPr bwMode="auto">
          <a:xfrm>
            <a:off x="468313" y="4819650"/>
            <a:ext cx="1474787" cy="1201738"/>
          </a:xfrm>
          <a:prstGeom prst="rect">
            <a:avLst/>
          </a:prstGeom>
          <a:noFill/>
          <a:ln w="9525">
            <a:noFill/>
            <a:miter lim="800000"/>
            <a:headEnd/>
            <a:tailEnd/>
          </a:ln>
        </p:spPr>
      </p:pic>
      <p:pic>
        <p:nvPicPr>
          <p:cNvPr id="29709" name="Picture 2" descr="C:\Users\Alex\Desktop\2.png"/>
          <p:cNvPicPr>
            <a:picLocks noChangeAspect="1" noChangeArrowheads="1"/>
          </p:cNvPicPr>
          <p:nvPr/>
        </p:nvPicPr>
        <p:blipFill>
          <a:blip r:embed="rId6"/>
          <a:srcRect/>
          <a:stretch>
            <a:fillRect/>
          </a:stretch>
        </p:blipFill>
        <p:spPr bwMode="auto">
          <a:xfrm>
            <a:off x="468313" y="6021388"/>
            <a:ext cx="7920037" cy="487362"/>
          </a:xfrm>
          <a:prstGeom prst="rect">
            <a:avLst/>
          </a:prstGeom>
          <a:noFill/>
          <a:ln w="9525">
            <a:noFill/>
            <a:miter lim="800000"/>
            <a:headEnd/>
            <a:tailEnd/>
          </a:ln>
        </p:spPr>
      </p:pic>
      <p:grpSp>
        <p:nvGrpSpPr>
          <p:cNvPr id="29710" name="Группа 36"/>
          <p:cNvGrpSpPr>
            <a:grpSpLocks/>
          </p:cNvGrpSpPr>
          <p:nvPr/>
        </p:nvGrpSpPr>
        <p:grpSpPr bwMode="auto">
          <a:xfrm>
            <a:off x="5781675" y="5043488"/>
            <a:ext cx="2663825" cy="920750"/>
            <a:chOff x="5652120" y="401266"/>
            <a:chExt cx="2843808" cy="982897"/>
          </a:xfrm>
        </p:grpSpPr>
        <p:pic>
          <p:nvPicPr>
            <p:cNvPr id="29711" name="Рисунок 37"/>
            <p:cNvPicPr>
              <a:picLocks noChangeAspect="1"/>
            </p:cNvPicPr>
            <p:nvPr/>
          </p:nvPicPr>
          <p:blipFill>
            <a:blip r:embed="rId7"/>
            <a:srcRect/>
            <a:stretch>
              <a:fillRect/>
            </a:stretch>
          </p:blipFill>
          <p:spPr bwMode="auto">
            <a:xfrm>
              <a:off x="5652120" y="404664"/>
              <a:ext cx="1590978" cy="979499"/>
            </a:xfrm>
            <a:prstGeom prst="rect">
              <a:avLst/>
            </a:prstGeom>
            <a:noFill/>
            <a:ln w="9525">
              <a:noFill/>
              <a:miter lim="800000"/>
              <a:headEnd/>
              <a:tailEnd/>
            </a:ln>
          </p:spPr>
        </p:pic>
        <p:pic>
          <p:nvPicPr>
            <p:cNvPr id="29712" name="Рисунок 38"/>
            <p:cNvPicPr>
              <a:picLocks noChangeAspect="1"/>
            </p:cNvPicPr>
            <p:nvPr/>
          </p:nvPicPr>
          <p:blipFill>
            <a:blip r:embed="rId7"/>
            <a:srcRect/>
            <a:stretch>
              <a:fillRect/>
            </a:stretch>
          </p:blipFill>
          <p:spPr bwMode="auto">
            <a:xfrm>
              <a:off x="6904950" y="401266"/>
              <a:ext cx="1590978" cy="97949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8820150" y="0"/>
            <a:ext cx="323850"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8577263" y="11113"/>
            <a:ext cx="125412" cy="6858000"/>
          </a:xfrm>
          <a:prstGeom prst="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Скругленный прямоугольник 13"/>
          <p:cNvSpPr/>
          <p:nvPr/>
        </p:nvSpPr>
        <p:spPr>
          <a:xfrm>
            <a:off x="3851275" y="765175"/>
            <a:ext cx="4537075" cy="647700"/>
          </a:xfrm>
          <a:prstGeom prst="roundRect">
            <a:avLst/>
          </a:prstGeom>
          <a:solidFill>
            <a:srgbClr val="849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a:p>
            <a:pPr algn="ctr" fontAlgn="auto">
              <a:spcBef>
                <a:spcPts val="0"/>
              </a:spcBef>
              <a:spcAft>
                <a:spcPts val="0"/>
              </a:spcAft>
              <a:defRPr/>
            </a:pPr>
            <a:endParaRPr lang="ru-RU" dirty="0"/>
          </a:p>
        </p:txBody>
      </p:sp>
      <p:sp>
        <p:nvSpPr>
          <p:cNvPr id="15" name="Скругленный прямоугольник 14"/>
          <p:cNvSpPr/>
          <p:nvPr/>
        </p:nvSpPr>
        <p:spPr>
          <a:xfrm>
            <a:off x="4067175" y="908050"/>
            <a:ext cx="4105275" cy="360363"/>
          </a:xfrm>
          <a:prstGeom prst="roundRect">
            <a:avLst/>
          </a:prstGeom>
          <a:solidFill>
            <a:srgbClr val="D3F2FD"/>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nchorCtr="1"/>
          <a:lstStyle/>
          <a:p>
            <a:pPr algn="ctr" fontAlgn="auto">
              <a:spcBef>
                <a:spcPts val="0"/>
              </a:spcBef>
              <a:spcAft>
                <a:spcPts val="0"/>
              </a:spcAft>
              <a:defRPr/>
            </a:pPr>
            <a:r>
              <a:rPr lang="uk-UA" sz="1400" b="1" dirty="0">
                <a:solidFill>
                  <a:srgbClr val="213A71"/>
                </a:solidFill>
                <a:latin typeface="Candara" panose="020E0502030303020204" pitchFamily="34" charset="0"/>
              </a:rPr>
              <a:t>Контроль та оцінка </a:t>
            </a:r>
            <a:r>
              <a:rPr lang="uk-UA" sz="1400" b="1" dirty="0">
                <a:solidFill>
                  <a:srgbClr val="213A71"/>
                </a:solidFill>
                <a:latin typeface="Candara" panose="020E0502030303020204" pitchFamily="34" charset="0"/>
              </a:rPr>
              <a:t>якості наданих послуг.</a:t>
            </a:r>
            <a:endParaRPr lang="ru-RU" sz="1600" b="1" dirty="0">
              <a:solidFill>
                <a:srgbClr val="213A71"/>
              </a:solidFill>
              <a:latin typeface="Candara" panose="020E0502030303020204" pitchFamily="34" charset="0"/>
            </a:endParaRPr>
          </a:p>
        </p:txBody>
      </p:sp>
      <p:sp>
        <p:nvSpPr>
          <p:cNvPr id="20" name="Прямоугольник 19"/>
          <p:cNvSpPr/>
          <p:nvPr/>
        </p:nvSpPr>
        <p:spPr>
          <a:xfrm>
            <a:off x="6032500" y="333375"/>
            <a:ext cx="2643188" cy="336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b="1" dirty="0">
                <a:solidFill>
                  <a:srgbClr val="55430F"/>
                </a:solidFill>
                <a:latin typeface="Candara" panose="020E0502030303020204" pitchFamily="34" charset="0"/>
              </a:rPr>
              <a:t>КРОК ТРЕТІЙ </a:t>
            </a:r>
            <a:r>
              <a:rPr lang="uk-UA" sz="1400" b="1" dirty="0">
                <a:solidFill>
                  <a:srgbClr val="55430F"/>
                </a:solidFill>
                <a:latin typeface="Candara" panose="020E0502030303020204" pitchFamily="34" charset="0"/>
              </a:rPr>
              <a:t>(3)</a:t>
            </a:r>
            <a:endParaRPr lang="ru-RU" sz="2000" dirty="0">
              <a:solidFill>
                <a:srgbClr val="55430F"/>
              </a:solidFill>
              <a:latin typeface="Candara" panose="020E0502030303020204" pitchFamily="34" charset="0"/>
            </a:endParaRPr>
          </a:p>
        </p:txBody>
      </p:sp>
      <p:pic>
        <p:nvPicPr>
          <p:cNvPr id="31752" name="Picture 8" descr="C:\Users\Alex\Desktop\схема для министерства июнь 2018\значки\здание.png"/>
          <p:cNvPicPr>
            <a:picLocks noChangeAspect="1" noChangeArrowheads="1"/>
          </p:cNvPicPr>
          <p:nvPr/>
        </p:nvPicPr>
        <p:blipFill>
          <a:blip r:embed="rId3"/>
          <a:srcRect/>
          <a:stretch>
            <a:fillRect/>
          </a:stretch>
        </p:blipFill>
        <p:spPr bwMode="auto">
          <a:xfrm>
            <a:off x="468313" y="417513"/>
            <a:ext cx="1854200" cy="1506537"/>
          </a:xfrm>
          <a:prstGeom prst="rect">
            <a:avLst/>
          </a:prstGeom>
          <a:noFill/>
          <a:ln w="9525">
            <a:noFill/>
            <a:miter lim="800000"/>
            <a:headEnd/>
            <a:tailEnd/>
          </a:ln>
        </p:spPr>
      </p:pic>
      <p:pic>
        <p:nvPicPr>
          <p:cNvPr id="31753" name="Picture 2" descr="D:\Мои документы\3d-white-man-working-at-a-laptop-on-stock-illustrations__k11916890.png"/>
          <p:cNvPicPr>
            <a:picLocks noChangeAspect="1" noChangeArrowheads="1"/>
          </p:cNvPicPr>
          <p:nvPr/>
        </p:nvPicPr>
        <p:blipFill>
          <a:blip r:embed="rId4"/>
          <a:srcRect/>
          <a:stretch>
            <a:fillRect/>
          </a:stretch>
        </p:blipFill>
        <p:spPr bwMode="auto">
          <a:xfrm>
            <a:off x="2079625" y="1187450"/>
            <a:ext cx="728663" cy="728663"/>
          </a:xfrm>
          <a:prstGeom prst="rect">
            <a:avLst/>
          </a:prstGeom>
          <a:noFill/>
          <a:ln w="9525">
            <a:noFill/>
            <a:miter lim="800000"/>
            <a:headEnd/>
            <a:tailEnd/>
          </a:ln>
        </p:spPr>
      </p:pic>
      <p:sp>
        <p:nvSpPr>
          <p:cNvPr id="31" name="Прямоугольник 30"/>
          <p:cNvSpPr/>
          <p:nvPr/>
        </p:nvSpPr>
        <p:spPr>
          <a:xfrm>
            <a:off x="6588125" y="5589588"/>
            <a:ext cx="2051050" cy="250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sz="1200" b="1" dirty="0">
              <a:solidFill>
                <a:srgbClr val="213A71"/>
              </a:solidFill>
              <a:latin typeface="AGOptCyrillic" panose="020B7200000000000000" pitchFamily="34" charset="0"/>
            </a:endParaRPr>
          </a:p>
        </p:txBody>
      </p:sp>
      <p:sp>
        <p:nvSpPr>
          <p:cNvPr id="32" name="Овальная выноска 31"/>
          <p:cNvSpPr/>
          <p:nvPr/>
        </p:nvSpPr>
        <p:spPr>
          <a:xfrm>
            <a:off x="468313" y="1924050"/>
            <a:ext cx="7775575" cy="1936750"/>
          </a:xfrm>
          <a:prstGeom prst="wedgeEllipseCallout">
            <a:avLst>
              <a:gd name="adj1" fmla="val 32101"/>
              <a:gd name="adj2" fmla="val -78851"/>
            </a:avLst>
          </a:prstGeom>
          <a:solidFill>
            <a:srgbClr val="EDFF81"/>
          </a:solidFill>
          <a:ln>
            <a:noFill/>
          </a:ln>
          <a:effectLst>
            <a:outerShdw blurRad="50800" dist="38100" dir="8100000" sx="101000" sy="101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36000" tIns="36000" rIns="36000" bIns="36000" anchor="ctr"/>
          <a:lstStyle/>
          <a:p>
            <a:pPr algn="ctr" fontAlgn="auto">
              <a:spcBef>
                <a:spcPts val="0"/>
              </a:spcBef>
              <a:spcAft>
                <a:spcPts val="0"/>
              </a:spcAft>
              <a:defRPr/>
            </a:pPr>
            <a:r>
              <a:rPr lang="uk-UA" sz="1400" b="1" dirty="0">
                <a:solidFill>
                  <a:srgbClr val="213A71"/>
                </a:solidFill>
                <a:latin typeface="Candara" panose="020E0502030303020204" pitchFamily="34" charset="0"/>
              </a:rPr>
              <a:t>Доцільно здійснювати, </a:t>
            </a:r>
            <a:r>
              <a:rPr lang="uk-UA" sz="1400" b="1" dirty="0">
                <a:solidFill>
                  <a:srgbClr val="213A71"/>
                </a:solidFill>
                <a:latin typeface="Candara" panose="020E0502030303020204" pitchFamily="34" charset="0"/>
              </a:rPr>
              <a:t>перш за </a:t>
            </a:r>
            <a:r>
              <a:rPr lang="uk-UA" sz="1400" b="1" dirty="0">
                <a:solidFill>
                  <a:srgbClr val="213A71"/>
                </a:solidFill>
                <a:latin typeface="Candara" panose="020E0502030303020204" pitchFamily="34" charset="0"/>
              </a:rPr>
              <a:t>все, </a:t>
            </a:r>
            <a:r>
              <a:rPr lang="uk-UA" sz="1400" b="1" dirty="0">
                <a:solidFill>
                  <a:srgbClr val="213A71"/>
                </a:solidFill>
                <a:latin typeface="Candara" panose="020E0502030303020204" pitchFamily="34" charset="0"/>
              </a:rPr>
              <a:t>шляхом встановлення факту отримання (чи </a:t>
            </a:r>
            <a:r>
              <a:rPr lang="uk-UA" sz="1400" b="1" dirty="0">
                <a:solidFill>
                  <a:srgbClr val="213A71"/>
                </a:solidFill>
                <a:latin typeface="Candara" panose="020E0502030303020204" pitchFamily="34" charset="0"/>
              </a:rPr>
              <a:t>неотримання</a:t>
            </a:r>
            <a:r>
              <a:rPr lang="uk-UA" sz="1400" b="1" dirty="0">
                <a:solidFill>
                  <a:srgbClr val="213A71"/>
                </a:solidFill>
                <a:latin typeface="Candara" panose="020E0502030303020204" pitchFamily="34" charset="0"/>
              </a:rPr>
              <a:t>) послуги, </a:t>
            </a:r>
            <a:r>
              <a:rPr lang="uk-UA" sz="1400" b="1" dirty="0">
                <a:solidFill>
                  <a:srgbClr val="213A71"/>
                </a:solidFill>
                <a:latin typeface="Candara" panose="020E0502030303020204" pitchFamily="34" charset="0"/>
              </a:rPr>
              <a:t>направлення</a:t>
            </a:r>
          </a:p>
          <a:p>
            <a:pPr algn="ctr" fontAlgn="auto">
              <a:spcBef>
                <a:spcPts val="0"/>
              </a:spcBef>
              <a:spcAft>
                <a:spcPts val="0"/>
              </a:spcAft>
              <a:defRPr/>
            </a:pPr>
            <a:r>
              <a:rPr lang="uk-UA" sz="1400" b="1" dirty="0">
                <a:solidFill>
                  <a:srgbClr val="213A71"/>
                </a:solidFill>
                <a:latin typeface="Candara" panose="020E0502030303020204" pitchFamily="34" charset="0"/>
              </a:rPr>
              <a:t>на </a:t>
            </a:r>
            <a:r>
              <a:rPr lang="uk-UA" sz="1400" b="1" dirty="0">
                <a:solidFill>
                  <a:srgbClr val="213A71"/>
                </a:solidFill>
                <a:latin typeface="Candara" panose="020E0502030303020204" pitchFamily="34" charset="0"/>
              </a:rPr>
              <a:t>яку надавалося особі (дитині).</a:t>
            </a:r>
            <a:endParaRPr lang="ru-RU" sz="1400" b="1" dirty="0">
              <a:solidFill>
                <a:srgbClr val="213A71"/>
              </a:solidFill>
              <a:latin typeface="Candara" panose="020E0502030303020204" pitchFamily="34" charset="0"/>
            </a:endParaRPr>
          </a:p>
          <a:p>
            <a:pPr algn="ctr" fontAlgn="auto">
              <a:spcBef>
                <a:spcPts val="0"/>
              </a:spcBef>
              <a:spcAft>
                <a:spcPts val="0"/>
              </a:spcAft>
              <a:defRPr/>
            </a:pPr>
            <a:r>
              <a:rPr lang="uk-UA" sz="1400" b="1" dirty="0">
                <a:solidFill>
                  <a:srgbClr val="213A71"/>
                </a:solidFill>
                <a:latin typeface="Candara" panose="020E0502030303020204" pitchFamily="34" charset="0"/>
              </a:rPr>
              <a:t>У разі, коли суб’єкт надання послуг діє на території </a:t>
            </a:r>
            <a:r>
              <a:rPr lang="uk-UA" sz="1400" b="1" dirty="0">
                <a:solidFill>
                  <a:srgbClr val="213A71"/>
                </a:solidFill>
                <a:latin typeface="Candara" panose="020E0502030303020204" pitchFamily="34" charset="0"/>
              </a:rPr>
              <a:t>ОТГ</a:t>
            </a:r>
          </a:p>
          <a:p>
            <a:pPr algn="ctr" fontAlgn="auto">
              <a:spcBef>
                <a:spcPts val="0"/>
              </a:spcBef>
              <a:spcAft>
                <a:spcPts val="0"/>
              </a:spcAft>
              <a:defRPr/>
            </a:pPr>
            <a:r>
              <a:rPr lang="uk-UA" sz="1400" b="1" dirty="0">
                <a:solidFill>
                  <a:srgbClr val="213A71"/>
                </a:solidFill>
                <a:latin typeface="Candara" panose="020E0502030303020204" pitchFamily="34" charset="0"/>
              </a:rPr>
              <a:t>чи </a:t>
            </a:r>
            <a:r>
              <a:rPr lang="uk-UA" sz="1400" b="1" dirty="0">
                <a:solidFill>
                  <a:srgbClr val="213A71"/>
                </a:solidFill>
                <a:latin typeface="Candara" panose="020E0502030303020204" pitchFamily="34" charset="0"/>
              </a:rPr>
              <a:t>на підставі договірних відносин отримує від ОТГ </a:t>
            </a:r>
            <a:r>
              <a:rPr lang="uk-UA" sz="1400" b="1" dirty="0">
                <a:solidFill>
                  <a:srgbClr val="213A71"/>
                </a:solidFill>
                <a:latin typeface="Candara" panose="020E0502030303020204" pitchFamily="34" charset="0"/>
              </a:rPr>
              <a:t>кошти</a:t>
            </a:r>
          </a:p>
          <a:p>
            <a:pPr algn="ctr" fontAlgn="auto">
              <a:spcBef>
                <a:spcPts val="0"/>
              </a:spcBef>
              <a:spcAft>
                <a:spcPts val="0"/>
              </a:spcAft>
              <a:defRPr/>
            </a:pPr>
            <a:r>
              <a:rPr lang="uk-UA" sz="1400" b="1" dirty="0">
                <a:solidFill>
                  <a:srgbClr val="213A71"/>
                </a:solidFill>
                <a:latin typeface="Candara" panose="020E0502030303020204" pitchFamily="34" charset="0"/>
              </a:rPr>
              <a:t>за </a:t>
            </a:r>
            <a:r>
              <a:rPr lang="uk-UA" sz="1400" b="1" dirty="0">
                <a:solidFill>
                  <a:srgbClr val="213A71"/>
                </a:solidFill>
                <a:latin typeface="Candara" panose="020E0502030303020204" pitchFamily="34" charset="0"/>
              </a:rPr>
              <a:t>надані </a:t>
            </a:r>
            <a:r>
              <a:rPr lang="uk-UA" sz="1400" b="1" dirty="0">
                <a:solidFill>
                  <a:srgbClr val="213A71"/>
                </a:solidFill>
                <a:latin typeface="Candara" panose="020E0502030303020204" pitchFamily="34" charset="0"/>
              </a:rPr>
              <a:t>послуги, </a:t>
            </a:r>
            <a:r>
              <a:rPr lang="uk-UA" sz="1400" b="1" dirty="0">
                <a:solidFill>
                  <a:srgbClr val="213A71"/>
                </a:solidFill>
                <a:latin typeface="Candara" panose="020E0502030303020204" pitchFamily="34" charset="0"/>
              </a:rPr>
              <a:t>доцільно передбачувати і вживати </a:t>
            </a:r>
            <a:r>
              <a:rPr lang="uk-UA" sz="1400" b="1" dirty="0">
                <a:solidFill>
                  <a:srgbClr val="213A71"/>
                </a:solidFill>
                <a:latin typeface="Candara" panose="020E0502030303020204" pitchFamily="34" charset="0"/>
              </a:rPr>
              <a:t>заходи</a:t>
            </a:r>
          </a:p>
          <a:p>
            <a:pPr algn="ctr" fontAlgn="auto">
              <a:spcBef>
                <a:spcPts val="0"/>
              </a:spcBef>
              <a:spcAft>
                <a:spcPts val="0"/>
              </a:spcAft>
              <a:defRPr/>
            </a:pPr>
            <a:r>
              <a:rPr lang="uk-UA" sz="1400" b="1" dirty="0">
                <a:solidFill>
                  <a:srgbClr val="213A71"/>
                </a:solidFill>
                <a:latin typeface="Candara" panose="020E0502030303020204" pitchFamily="34" charset="0"/>
              </a:rPr>
              <a:t>щодо </a:t>
            </a:r>
            <a:r>
              <a:rPr lang="uk-UA" sz="1400" b="1" dirty="0">
                <a:solidFill>
                  <a:srgbClr val="213A71"/>
                </a:solidFill>
                <a:latin typeface="Candara" panose="020E0502030303020204" pitchFamily="34" charset="0"/>
              </a:rPr>
              <a:t>визначення якості отриманих послуг</a:t>
            </a:r>
            <a:r>
              <a:rPr lang="uk-UA" sz="1400" b="1" dirty="0">
                <a:solidFill>
                  <a:srgbClr val="213A71"/>
                </a:solidFill>
                <a:latin typeface="Candara" panose="020E0502030303020204" pitchFamily="34" charset="0"/>
              </a:rPr>
              <a:t>.</a:t>
            </a:r>
            <a:endParaRPr lang="ru-RU" sz="1400" b="1" dirty="0">
              <a:solidFill>
                <a:srgbClr val="213A71"/>
              </a:solidFill>
              <a:latin typeface="Candara" panose="020E0502030303020204" pitchFamily="34" charset="0"/>
            </a:endParaRPr>
          </a:p>
        </p:txBody>
      </p:sp>
      <p:pic>
        <p:nvPicPr>
          <p:cNvPr id="31756" name="Picture 3" descr="C:\Users\Alex\Desktop\схема для министерства июнь 2018\значки\dreamstime_s_4433578.png"/>
          <p:cNvPicPr>
            <a:picLocks noChangeAspect="1" noChangeArrowheads="1"/>
          </p:cNvPicPr>
          <p:nvPr/>
        </p:nvPicPr>
        <p:blipFill>
          <a:blip r:embed="rId5"/>
          <a:srcRect/>
          <a:stretch>
            <a:fillRect/>
          </a:stretch>
        </p:blipFill>
        <p:spPr bwMode="auto">
          <a:xfrm>
            <a:off x="179388" y="3522663"/>
            <a:ext cx="1049337" cy="1252537"/>
          </a:xfrm>
          <a:prstGeom prst="rect">
            <a:avLst/>
          </a:prstGeom>
          <a:noFill/>
          <a:ln w="9525">
            <a:noFill/>
            <a:miter lim="800000"/>
            <a:headEnd/>
            <a:tailEnd/>
          </a:ln>
        </p:spPr>
      </p:pic>
      <p:pic>
        <p:nvPicPr>
          <p:cNvPr id="31757" name="Picture 2" descr="C:\Users\Alex\Desktop\2.png"/>
          <p:cNvPicPr>
            <a:picLocks noChangeAspect="1" noChangeArrowheads="1"/>
          </p:cNvPicPr>
          <p:nvPr/>
        </p:nvPicPr>
        <p:blipFill>
          <a:blip r:embed="rId6"/>
          <a:srcRect/>
          <a:stretch>
            <a:fillRect/>
          </a:stretch>
        </p:blipFill>
        <p:spPr bwMode="auto">
          <a:xfrm>
            <a:off x="468313" y="6021388"/>
            <a:ext cx="7920037" cy="487362"/>
          </a:xfrm>
          <a:prstGeom prst="rect">
            <a:avLst/>
          </a:prstGeom>
          <a:noFill/>
          <a:ln w="9525">
            <a:noFill/>
            <a:miter lim="800000"/>
            <a:headEnd/>
            <a:tailEnd/>
          </a:ln>
        </p:spPr>
      </p:pic>
      <p:sp>
        <p:nvSpPr>
          <p:cNvPr id="27" name="Скругленный прямоугольник 26"/>
          <p:cNvSpPr/>
          <p:nvPr/>
        </p:nvSpPr>
        <p:spPr>
          <a:xfrm>
            <a:off x="1385888" y="4292600"/>
            <a:ext cx="6858000" cy="1422400"/>
          </a:xfrm>
          <a:prstGeom prst="roundRect">
            <a:avLst/>
          </a:prstGeom>
          <a:solidFill>
            <a:srgbClr val="81F7A0"/>
          </a:solidFill>
          <a:ln>
            <a:noFill/>
          </a:ln>
        </p:spPr>
        <p:style>
          <a:lnRef idx="3">
            <a:schemeClr val="lt1"/>
          </a:lnRef>
          <a:fillRef idx="1">
            <a:schemeClr val="accent4"/>
          </a:fillRef>
          <a:effectRef idx="1">
            <a:schemeClr val="accent4"/>
          </a:effectRef>
          <a:fontRef idx="minor">
            <a:schemeClr val="lt1"/>
          </a:fontRef>
        </p:style>
        <p:txBody>
          <a:bodyPr lIns="36000" tIns="36000" rIns="36000" bIns="36000" anchorCtr="1"/>
          <a:lstStyle/>
          <a:p>
            <a:pPr indent="182563" algn="just" fontAlgn="auto">
              <a:spcBef>
                <a:spcPts val="0"/>
              </a:spcBef>
              <a:spcAft>
                <a:spcPts val="0"/>
              </a:spcAft>
              <a:defRPr/>
            </a:pPr>
            <a:r>
              <a:rPr lang="uk-UA" sz="1350" b="1" dirty="0">
                <a:solidFill>
                  <a:srgbClr val="213A71"/>
                </a:solidFill>
                <a:latin typeface="Candara" panose="020E0502030303020204" pitchFamily="34" charset="0"/>
              </a:rPr>
              <a:t>Таке оцінювання для суб’єктів, що діють на території </a:t>
            </a:r>
            <a:r>
              <a:rPr lang="uk-UA" sz="1350" b="1" dirty="0">
                <a:solidFill>
                  <a:srgbClr val="213A71"/>
                </a:solidFill>
                <a:latin typeface="Candara" panose="020E0502030303020204" pitchFamily="34" charset="0"/>
              </a:rPr>
              <a:t>ОТГ, повинно </a:t>
            </a:r>
            <a:r>
              <a:rPr lang="uk-UA" sz="1350" b="1" dirty="0">
                <a:solidFill>
                  <a:srgbClr val="213A71"/>
                </a:solidFill>
                <a:latin typeface="Candara" panose="020E0502030303020204" pitchFamily="34" charset="0"/>
              </a:rPr>
              <a:t>базуватися на правах та повноваженнях місцевої ради, передбачених чинним законодавством. Коли надання послуг врегульовується договірними відносинами, відповідні положення повинні передбачатися в укладених договорах.</a:t>
            </a:r>
          </a:p>
          <a:p>
            <a:pPr indent="182563" algn="just" fontAlgn="auto">
              <a:spcBef>
                <a:spcPts val="0"/>
              </a:spcBef>
              <a:spcAft>
                <a:spcPts val="0"/>
              </a:spcAft>
              <a:defRPr/>
            </a:pPr>
            <a:r>
              <a:rPr lang="uk-UA" sz="1350" b="1" dirty="0">
                <a:solidFill>
                  <a:srgbClr val="213A71"/>
                </a:solidFill>
                <a:latin typeface="Candara" panose="020E0502030303020204" pitchFamily="34" charset="0"/>
              </a:rPr>
              <a:t>У всіх інших випадках процес </a:t>
            </a:r>
            <a:r>
              <a:rPr lang="uk-UA" sz="1350" b="1" dirty="0">
                <a:solidFill>
                  <a:srgbClr val="213A71"/>
                </a:solidFill>
                <a:latin typeface="Candara" panose="020E0502030303020204" pitchFamily="34" charset="0"/>
              </a:rPr>
              <a:t>врегульовується на </a:t>
            </a:r>
            <a:r>
              <a:rPr lang="uk-UA" sz="1350" b="1" dirty="0">
                <a:solidFill>
                  <a:srgbClr val="213A71"/>
                </a:solidFill>
                <a:latin typeface="Candara" panose="020E0502030303020204" pitchFamily="34" charset="0"/>
              </a:rPr>
              <a:t>базі чинних нормативно-правових актів.</a:t>
            </a:r>
            <a:endParaRPr lang="ru-RU" sz="1350" b="1" dirty="0">
              <a:solidFill>
                <a:srgbClr val="213A71"/>
              </a:solidFill>
              <a:latin typeface="Candara" panose="020E0502030303020204" pitchFamily="34" charset="0"/>
            </a:endParaRPr>
          </a:p>
        </p:txBody>
      </p:sp>
      <p:grpSp>
        <p:nvGrpSpPr>
          <p:cNvPr id="31759" name="Группа 38"/>
          <p:cNvGrpSpPr>
            <a:grpSpLocks/>
          </p:cNvGrpSpPr>
          <p:nvPr/>
        </p:nvGrpSpPr>
        <p:grpSpPr bwMode="auto">
          <a:xfrm>
            <a:off x="6732588" y="3533775"/>
            <a:ext cx="1844675" cy="638175"/>
            <a:chOff x="5652120" y="401266"/>
            <a:chExt cx="2843808" cy="982897"/>
          </a:xfrm>
        </p:grpSpPr>
        <p:pic>
          <p:nvPicPr>
            <p:cNvPr id="31760" name="Рисунок 39"/>
            <p:cNvPicPr>
              <a:picLocks noChangeAspect="1"/>
            </p:cNvPicPr>
            <p:nvPr/>
          </p:nvPicPr>
          <p:blipFill>
            <a:blip r:embed="rId7"/>
            <a:srcRect/>
            <a:stretch>
              <a:fillRect/>
            </a:stretch>
          </p:blipFill>
          <p:spPr bwMode="auto">
            <a:xfrm>
              <a:off x="5652120" y="404664"/>
              <a:ext cx="1590978" cy="979499"/>
            </a:xfrm>
            <a:prstGeom prst="rect">
              <a:avLst/>
            </a:prstGeom>
            <a:noFill/>
            <a:ln w="9525">
              <a:noFill/>
              <a:miter lim="800000"/>
              <a:headEnd/>
              <a:tailEnd/>
            </a:ln>
          </p:spPr>
        </p:pic>
        <p:pic>
          <p:nvPicPr>
            <p:cNvPr id="31761" name="Рисунок 40"/>
            <p:cNvPicPr>
              <a:picLocks noChangeAspect="1"/>
            </p:cNvPicPr>
            <p:nvPr/>
          </p:nvPicPr>
          <p:blipFill>
            <a:blip r:embed="rId7"/>
            <a:srcRect/>
            <a:stretch>
              <a:fillRect/>
            </a:stretch>
          </p:blipFill>
          <p:spPr bwMode="auto">
            <a:xfrm>
              <a:off x="6904950" y="401266"/>
              <a:ext cx="1590978" cy="97949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2061</TotalTime>
  <Words>2659</Words>
  <Application>Microsoft Office PowerPoint</Application>
  <PresentationFormat>Экран (4:3)</PresentationFormat>
  <Paragraphs>340</Paragraphs>
  <Slides>25</Slides>
  <Notes>25</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4</vt:i4>
      </vt:variant>
      <vt:variant>
        <vt:lpstr>Заголовки слайдов</vt:lpstr>
      </vt:variant>
      <vt:variant>
        <vt:i4>25</vt:i4>
      </vt:variant>
    </vt:vector>
  </HeadingPairs>
  <TitlesOfParts>
    <vt:vector size="35" baseType="lpstr">
      <vt:lpstr>Trebuchet MS</vt:lpstr>
      <vt:lpstr>Arial</vt:lpstr>
      <vt:lpstr>Georgia</vt:lpstr>
      <vt:lpstr>Calibri</vt:lpstr>
      <vt:lpstr>Candara</vt:lpstr>
      <vt:lpstr>AGOptCyrillic</vt:lpstr>
      <vt:lpstr>Воздушный поток</vt:lpstr>
      <vt:lpstr>Воздушный поток</vt:lpstr>
      <vt:lpstr>Воздушный поток</vt:lpstr>
      <vt:lpstr>Воздушный поток</vt:lpstr>
      <vt:lpstr>НАВІГАТОР РОЗВИТКУ системи надання комплексу послуг особам (дітям) з інвалідністю та/або дітям віком до трьох років, які належать до групи ризику щодо отримання інвалідності, для голів ОТГ, фахівців виконавчих органів сільських, селищних, міських рад ОТГ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умовні позначення, символи і скорочення,  терміни та їх тлумачення</vt:lpstr>
      <vt:lpstr>Умовні позначення, символи і скорочення</vt:lpstr>
      <vt:lpstr>Слайд 14</vt:lpstr>
      <vt:lpstr>Терміни та їх тлумачення</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dc:creator>
  <cp:lastModifiedBy>User</cp:lastModifiedBy>
  <cp:revision>342</cp:revision>
  <cp:lastPrinted>2018-08-02T11:13:12Z</cp:lastPrinted>
  <dcterms:created xsi:type="dcterms:W3CDTF">2018-06-06T10:29:06Z</dcterms:created>
  <dcterms:modified xsi:type="dcterms:W3CDTF">2018-09-28T11:22:01Z</dcterms:modified>
</cp:coreProperties>
</file>